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64" r:id="rId4"/>
    <p:sldId id="265" r:id="rId5"/>
    <p:sldId id="261" r:id="rId6"/>
    <p:sldId id="269" r:id="rId7"/>
    <p:sldId id="260" r:id="rId8"/>
    <p:sldId id="267" r:id="rId9"/>
    <p:sldId id="270"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a:srgbClr val="C42238"/>
    <a:srgbClr val="FFFFFF"/>
    <a:srgbClr val="D98380"/>
    <a:srgbClr val="E7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6275" autoAdjust="0"/>
  </p:normalViewPr>
  <p:slideViewPr>
    <p:cSldViewPr snapToGrid="0">
      <p:cViewPr varScale="1">
        <p:scale>
          <a:sx n="71" d="100"/>
          <a:sy n="71" d="100"/>
        </p:scale>
        <p:origin x="113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eg>
</file>

<file path=ppt/media/image3.jpe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811580-1BC2-410C-B432-32221EF8D375}" type="datetimeFigureOut">
              <a:rPr lang="zh-CN" altLang="en-US" smtClean="0"/>
              <a:t>2024/12/16</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8B479B-3EE8-49D5-92BF-646159749E7E}" type="slidenum">
              <a:rPr lang="zh-CN" altLang="en-US" smtClean="0"/>
              <a:t>‹#›</a:t>
            </a:fld>
            <a:endParaRPr lang="zh-CN" altLang="en-US"/>
          </a:p>
        </p:txBody>
      </p:sp>
    </p:spTree>
    <p:extLst>
      <p:ext uri="{BB962C8B-B14F-4D97-AF65-F5344CB8AC3E}">
        <p14:creationId xmlns:p14="http://schemas.microsoft.com/office/powerpoint/2010/main" val="724366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D08B479B-3EE8-49D5-92BF-646159749E7E}" type="slidenum">
              <a:rPr lang="zh-CN" altLang="en-US" smtClean="0"/>
              <a:t>1</a:t>
            </a:fld>
            <a:endParaRPr lang="zh-CN" altLang="en-US"/>
          </a:p>
        </p:txBody>
      </p:sp>
    </p:spTree>
    <p:extLst>
      <p:ext uri="{BB962C8B-B14F-4D97-AF65-F5344CB8AC3E}">
        <p14:creationId xmlns:p14="http://schemas.microsoft.com/office/powerpoint/2010/main" val="19052636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5"/>
          </p:nvPr>
        </p:nvSpPr>
        <p:spPr/>
        <p:txBody>
          <a:bodyPr/>
          <a:lstStyle/>
          <a:p>
            <a:fld id="{D08B479B-3EE8-49D5-92BF-646159749E7E}" type="slidenum">
              <a:rPr lang="zh-CN" altLang="en-US" smtClean="0"/>
              <a:t>2</a:t>
            </a:fld>
            <a:endParaRPr lang="zh-CN" altLang="en-US"/>
          </a:p>
        </p:txBody>
      </p:sp>
    </p:spTree>
    <p:extLst>
      <p:ext uri="{BB962C8B-B14F-4D97-AF65-F5344CB8AC3E}">
        <p14:creationId xmlns:p14="http://schemas.microsoft.com/office/powerpoint/2010/main" val="3003830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1ED410-209C-D14E-9986-4E9C492FA7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E0F1BF-8E27-521D-42B0-FF67848016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464E28-B5AC-4AD5-D4AD-830E49CA45E9}"/>
              </a:ext>
            </a:extLst>
          </p:cNvPr>
          <p:cNvSpPr>
            <a:spLocks noGrp="1"/>
          </p:cNvSpPr>
          <p:nvPr>
            <p:ph type="body" idx="1"/>
          </p:nvPr>
        </p:nvSpPr>
        <p:spPr/>
        <p:txBody>
          <a:bodyPr/>
          <a:lstStyle/>
          <a:p>
            <a:endParaRPr lang="en-US" altLang="zh-CN" dirty="0"/>
          </a:p>
        </p:txBody>
      </p:sp>
      <p:sp>
        <p:nvSpPr>
          <p:cNvPr id="4" name="Slide Number Placeholder 3">
            <a:extLst>
              <a:ext uri="{FF2B5EF4-FFF2-40B4-BE49-F238E27FC236}">
                <a16:creationId xmlns:a16="http://schemas.microsoft.com/office/drawing/2014/main" id="{B864685E-7152-D6A6-F6A2-ED7B94C8EDA3}"/>
              </a:ext>
            </a:extLst>
          </p:cNvPr>
          <p:cNvSpPr>
            <a:spLocks noGrp="1"/>
          </p:cNvSpPr>
          <p:nvPr>
            <p:ph type="sldNum" sz="quarter" idx="5"/>
          </p:nvPr>
        </p:nvSpPr>
        <p:spPr/>
        <p:txBody>
          <a:bodyPr/>
          <a:lstStyle/>
          <a:p>
            <a:fld id="{D08B479B-3EE8-49D5-92BF-646159749E7E}" type="slidenum">
              <a:rPr lang="zh-CN" altLang="en-US" smtClean="0"/>
              <a:t>3</a:t>
            </a:fld>
            <a:endParaRPr lang="zh-CN" altLang="en-US"/>
          </a:p>
        </p:txBody>
      </p:sp>
    </p:spTree>
    <p:extLst>
      <p:ext uri="{BB962C8B-B14F-4D97-AF65-F5344CB8AC3E}">
        <p14:creationId xmlns:p14="http://schemas.microsoft.com/office/powerpoint/2010/main" val="2895845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4DC6CE-07E1-4DB8-20E0-20CAE87C77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40346C-6657-07B9-6582-98AC5677A5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98A385-105F-1095-E79E-3E559511273E}"/>
              </a:ext>
            </a:extLst>
          </p:cNvPr>
          <p:cNvSpPr>
            <a:spLocks noGrp="1"/>
          </p:cNvSpPr>
          <p:nvPr>
            <p:ph type="body" idx="1"/>
          </p:nvPr>
        </p:nvSpPr>
        <p:spPr/>
        <p:txBody>
          <a:bodyPr/>
          <a:lstStyle/>
          <a:p>
            <a:endParaRPr lang="en-US" altLang="zh-CN" dirty="0"/>
          </a:p>
        </p:txBody>
      </p:sp>
      <p:sp>
        <p:nvSpPr>
          <p:cNvPr id="4" name="Slide Number Placeholder 3">
            <a:extLst>
              <a:ext uri="{FF2B5EF4-FFF2-40B4-BE49-F238E27FC236}">
                <a16:creationId xmlns:a16="http://schemas.microsoft.com/office/drawing/2014/main" id="{D8796042-BEE5-36B2-7066-F9C84019C5BA}"/>
              </a:ext>
            </a:extLst>
          </p:cNvPr>
          <p:cNvSpPr>
            <a:spLocks noGrp="1"/>
          </p:cNvSpPr>
          <p:nvPr>
            <p:ph type="sldNum" sz="quarter" idx="5"/>
          </p:nvPr>
        </p:nvSpPr>
        <p:spPr/>
        <p:txBody>
          <a:bodyPr/>
          <a:lstStyle/>
          <a:p>
            <a:fld id="{D08B479B-3EE8-49D5-92BF-646159749E7E}" type="slidenum">
              <a:rPr lang="zh-CN" altLang="en-US" smtClean="0"/>
              <a:t>4</a:t>
            </a:fld>
            <a:endParaRPr lang="zh-CN" altLang="en-US"/>
          </a:p>
        </p:txBody>
      </p:sp>
    </p:spTree>
    <p:extLst>
      <p:ext uri="{BB962C8B-B14F-4D97-AF65-F5344CB8AC3E}">
        <p14:creationId xmlns:p14="http://schemas.microsoft.com/office/powerpoint/2010/main" val="719404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C2EED3-66F4-22CF-B1D6-62A942BF37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074C37-4CBD-B831-269E-FC18B75F14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443D64-D5C5-71EC-F5BA-4EE57509AEB1}"/>
              </a:ext>
            </a:extLst>
          </p:cNvPr>
          <p:cNvSpPr>
            <a:spLocks noGrp="1"/>
          </p:cNvSpPr>
          <p:nvPr>
            <p:ph type="body" idx="1"/>
          </p:nvPr>
        </p:nvSpPr>
        <p:spPr/>
        <p:txBody>
          <a:bodyPr/>
          <a:lstStyle/>
          <a:p>
            <a:endParaRPr lang="en-US" altLang="zh-CN" dirty="0"/>
          </a:p>
        </p:txBody>
      </p:sp>
      <p:sp>
        <p:nvSpPr>
          <p:cNvPr id="4" name="Slide Number Placeholder 3">
            <a:extLst>
              <a:ext uri="{FF2B5EF4-FFF2-40B4-BE49-F238E27FC236}">
                <a16:creationId xmlns:a16="http://schemas.microsoft.com/office/drawing/2014/main" id="{4D4BFA3E-8A02-2576-00CB-E7B286095172}"/>
              </a:ext>
            </a:extLst>
          </p:cNvPr>
          <p:cNvSpPr>
            <a:spLocks noGrp="1"/>
          </p:cNvSpPr>
          <p:nvPr>
            <p:ph type="sldNum" sz="quarter" idx="5"/>
          </p:nvPr>
        </p:nvSpPr>
        <p:spPr/>
        <p:txBody>
          <a:bodyPr/>
          <a:lstStyle/>
          <a:p>
            <a:fld id="{D08B479B-3EE8-49D5-92BF-646159749E7E}" type="slidenum">
              <a:rPr lang="zh-CN" altLang="en-US" smtClean="0"/>
              <a:t>5</a:t>
            </a:fld>
            <a:endParaRPr lang="zh-CN" altLang="en-US"/>
          </a:p>
        </p:txBody>
      </p:sp>
    </p:spTree>
    <p:extLst>
      <p:ext uri="{BB962C8B-B14F-4D97-AF65-F5344CB8AC3E}">
        <p14:creationId xmlns:p14="http://schemas.microsoft.com/office/powerpoint/2010/main" val="2204966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D7B3A5-3CB9-DCF6-D8F6-B313174CFE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979EE8-439E-3ED9-81F0-1EA69E4C0D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1218B0-EAC4-E79F-309A-C04351FD0E0E}"/>
              </a:ext>
            </a:extLst>
          </p:cNvPr>
          <p:cNvSpPr>
            <a:spLocks noGrp="1"/>
          </p:cNvSpPr>
          <p:nvPr>
            <p:ph type="body" idx="1"/>
          </p:nvPr>
        </p:nvSpPr>
        <p:spPr/>
        <p:txBody>
          <a:bodyPr/>
          <a:lstStyle/>
          <a:p>
            <a:endParaRPr lang="en-US" altLang="zh-CN" dirty="0"/>
          </a:p>
        </p:txBody>
      </p:sp>
      <p:sp>
        <p:nvSpPr>
          <p:cNvPr id="4" name="Slide Number Placeholder 3">
            <a:extLst>
              <a:ext uri="{FF2B5EF4-FFF2-40B4-BE49-F238E27FC236}">
                <a16:creationId xmlns:a16="http://schemas.microsoft.com/office/drawing/2014/main" id="{56E5AEFB-38FA-543F-CE13-C8752A250651}"/>
              </a:ext>
            </a:extLst>
          </p:cNvPr>
          <p:cNvSpPr>
            <a:spLocks noGrp="1"/>
          </p:cNvSpPr>
          <p:nvPr>
            <p:ph type="sldNum" sz="quarter" idx="5"/>
          </p:nvPr>
        </p:nvSpPr>
        <p:spPr/>
        <p:txBody>
          <a:bodyPr/>
          <a:lstStyle/>
          <a:p>
            <a:fld id="{D08B479B-3EE8-49D5-92BF-646159749E7E}" type="slidenum">
              <a:rPr lang="zh-CN" altLang="en-US" smtClean="0"/>
              <a:t>6</a:t>
            </a:fld>
            <a:endParaRPr lang="zh-CN" altLang="en-US"/>
          </a:p>
        </p:txBody>
      </p:sp>
    </p:spTree>
    <p:extLst>
      <p:ext uri="{BB962C8B-B14F-4D97-AF65-F5344CB8AC3E}">
        <p14:creationId xmlns:p14="http://schemas.microsoft.com/office/powerpoint/2010/main" val="7827161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0AE86E-1C36-186F-571C-17B89690CE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02D3F6-6FD6-C442-21B3-480E08F955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09596D-0597-8158-8364-9BB38DE126C1}"/>
              </a:ext>
            </a:extLst>
          </p:cNvPr>
          <p:cNvSpPr>
            <a:spLocks noGrp="1"/>
          </p:cNvSpPr>
          <p:nvPr>
            <p:ph type="body" idx="1"/>
          </p:nvPr>
        </p:nvSpPr>
        <p:spPr/>
        <p:txBody>
          <a:bodyPr/>
          <a:lstStyle/>
          <a:p>
            <a:endParaRPr lang="en-US" altLang="zh-CN" dirty="0"/>
          </a:p>
        </p:txBody>
      </p:sp>
      <p:sp>
        <p:nvSpPr>
          <p:cNvPr id="4" name="Slide Number Placeholder 3">
            <a:extLst>
              <a:ext uri="{FF2B5EF4-FFF2-40B4-BE49-F238E27FC236}">
                <a16:creationId xmlns:a16="http://schemas.microsoft.com/office/drawing/2014/main" id="{C15018D4-3959-74B8-FF9F-34FA1452B149}"/>
              </a:ext>
            </a:extLst>
          </p:cNvPr>
          <p:cNvSpPr>
            <a:spLocks noGrp="1"/>
          </p:cNvSpPr>
          <p:nvPr>
            <p:ph type="sldNum" sz="quarter" idx="5"/>
          </p:nvPr>
        </p:nvSpPr>
        <p:spPr/>
        <p:txBody>
          <a:bodyPr/>
          <a:lstStyle/>
          <a:p>
            <a:fld id="{D08B479B-3EE8-49D5-92BF-646159749E7E}" type="slidenum">
              <a:rPr lang="zh-CN" altLang="en-US" smtClean="0"/>
              <a:t>7</a:t>
            </a:fld>
            <a:endParaRPr lang="zh-CN" altLang="en-US"/>
          </a:p>
        </p:txBody>
      </p:sp>
    </p:spTree>
    <p:extLst>
      <p:ext uri="{BB962C8B-B14F-4D97-AF65-F5344CB8AC3E}">
        <p14:creationId xmlns:p14="http://schemas.microsoft.com/office/powerpoint/2010/main" val="13064076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883B01-7BE6-1221-CC80-8C968EC0F9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69D0BF-044E-2AE5-FA38-417AFB9E49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DA8239-8A19-824A-FA77-67BFF3E130D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Slide Number Placeholder 3">
            <a:extLst>
              <a:ext uri="{FF2B5EF4-FFF2-40B4-BE49-F238E27FC236}">
                <a16:creationId xmlns:a16="http://schemas.microsoft.com/office/drawing/2014/main" id="{B8F859F9-2523-F86C-7602-DB027B70C714}"/>
              </a:ext>
            </a:extLst>
          </p:cNvPr>
          <p:cNvSpPr>
            <a:spLocks noGrp="1"/>
          </p:cNvSpPr>
          <p:nvPr>
            <p:ph type="sldNum" sz="quarter" idx="5"/>
          </p:nvPr>
        </p:nvSpPr>
        <p:spPr/>
        <p:txBody>
          <a:bodyPr/>
          <a:lstStyle/>
          <a:p>
            <a:fld id="{D08B479B-3EE8-49D5-92BF-646159749E7E}" type="slidenum">
              <a:rPr lang="zh-CN" altLang="en-US" smtClean="0"/>
              <a:t>8</a:t>
            </a:fld>
            <a:endParaRPr lang="zh-CN" altLang="en-US"/>
          </a:p>
        </p:txBody>
      </p:sp>
    </p:spTree>
    <p:extLst>
      <p:ext uri="{BB962C8B-B14F-4D97-AF65-F5344CB8AC3E}">
        <p14:creationId xmlns:p14="http://schemas.microsoft.com/office/powerpoint/2010/main" val="6693555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926048-5450-535B-443C-D2F83168DD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CACA3B-DB07-93E5-6630-34E1C06F45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7F7B8E-3E51-A6B5-D1F8-437DA0ABCB5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Slide Number Placeholder 3">
            <a:extLst>
              <a:ext uri="{FF2B5EF4-FFF2-40B4-BE49-F238E27FC236}">
                <a16:creationId xmlns:a16="http://schemas.microsoft.com/office/drawing/2014/main" id="{47D8E3D0-3337-F431-B43B-A3010CB8309B}"/>
              </a:ext>
            </a:extLst>
          </p:cNvPr>
          <p:cNvSpPr>
            <a:spLocks noGrp="1"/>
          </p:cNvSpPr>
          <p:nvPr>
            <p:ph type="sldNum" sz="quarter" idx="5"/>
          </p:nvPr>
        </p:nvSpPr>
        <p:spPr/>
        <p:txBody>
          <a:bodyPr/>
          <a:lstStyle/>
          <a:p>
            <a:fld id="{D08B479B-3EE8-49D5-92BF-646159749E7E}" type="slidenum">
              <a:rPr lang="zh-CN" altLang="en-US" smtClean="0"/>
              <a:t>9</a:t>
            </a:fld>
            <a:endParaRPr lang="zh-CN" altLang="en-US"/>
          </a:p>
        </p:txBody>
      </p:sp>
    </p:spTree>
    <p:extLst>
      <p:ext uri="{BB962C8B-B14F-4D97-AF65-F5344CB8AC3E}">
        <p14:creationId xmlns:p14="http://schemas.microsoft.com/office/powerpoint/2010/main" val="2029243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98D50-C3FF-0B25-C714-F086E51F0372}"/>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5611ED71-8956-B0C7-0A38-141BF52E7F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91E7CE62-1AF8-2C94-646E-8415344BBD0B}"/>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5" name="Footer Placeholder 4">
            <a:extLst>
              <a:ext uri="{FF2B5EF4-FFF2-40B4-BE49-F238E27FC236}">
                <a16:creationId xmlns:a16="http://schemas.microsoft.com/office/drawing/2014/main" id="{17D94E10-A8D0-3669-84C1-21DA1BA16D1B}"/>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0A200C4-2EDD-244B-27B1-4B7A99D6AE8E}"/>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2544454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5B42D-60DA-106A-0151-8789C219356D}"/>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74C5EFB8-C4ED-E5E4-ED27-1B21BC318D21}"/>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3F08340D-FADD-45E0-2B86-9C804D07C471}"/>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5" name="Footer Placeholder 4">
            <a:extLst>
              <a:ext uri="{FF2B5EF4-FFF2-40B4-BE49-F238E27FC236}">
                <a16:creationId xmlns:a16="http://schemas.microsoft.com/office/drawing/2014/main" id="{74D2D625-9CCB-5E10-442D-6BE170570AF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BA169F39-9DDD-A890-32D4-88884F31A673}"/>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15799292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D5AD92-CFBA-A33F-936A-2BE3D9D9A5EE}"/>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A2403002-D53E-5821-85C1-8554CF70F92D}"/>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2C5FCA5-4C9A-D90C-6F68-81A58C25E052}"/>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5" name="Footer Placeholder 4">
            <a:extLst>
              <a:ext uri="{FF2B5EF4-FFF2-40B4-BE49-F238E27FC236}">
                <a16:creationId xmlns:a16="http://schemas.microsoft.com/office/drawing/2014/main" id="{CA9EE782-95A0-76D0-C429-595BDB157819}"/>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C0910E5F-AC87-E91D-A82B-0EAD788614BC}"/>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3016049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79544-F03E-BE9A-B97C-ABD98F0201A9}"/>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775EAE2-F8D8-8BB7-DFE1-631359B66863}"/>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ECF365E-32FF-32CC-3109-5D8DE96AEFDC}"/>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5" name="Footer Placeholder 4">
            <a:extLst>
              <a:ext uri="{FF2B5EF4-FFF2-40B4-BE49-F238E27FC236}">
                <a16:creationId xmlns:a16="http://schemas.microsoft.com/office/drawing/2014/main" id="{C50D397B-AA1D-DE8B-0E49-B8238BA916E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E112735E-467E-5927-7381-C99D13DAE27F}"/>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3322152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C038-5E3E-40D6-7265-9C6A960E26D9}"/>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77356B4F-883D-F665-92A8-6C5D5B8A12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05ABD14C-20B0-6AEB-FC34-8E30E46D83CC}"/>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5" name="Footer Placeholder 4">
            <a:extLst>
              <a:ext uri="{FF2B5EF4-FFF2-40B4-BE49-F238E27FC236}">
                <a16:creationId xmlns:a16="http://schemas.microsoft.com/office/drawing/2014/main" id="{0A8EF559-8443-EBE3-19E0-06B1E6432ECE}"/>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AB927127-C705-0117-C358-2F1D7B8BAA76}"/>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3707979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32856-D1CB-FC1F-F7BD-258198551C79}"/>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73F30F7E-222D-80DF-1652-9EE2B8C60893}"/>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8402C762-C17A-D46A-1A27-B9F8150E9F98}"/>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7A08D36E-07E1-D546-9A77-CCA90946D1DD}"/>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6" name="Footer Placeholder 5">
            <a:extLst>
              <a:ext uri="{FF2B5EF4-FFF2-40B4-BE49-F238E27FC236}">
                <a16:creationId xmlns:a16="http://schemas.microsoft.com/office/drawing/2014/main" id="{2F02D051-A7F1-CCB9-4B82-A96EA894227D}"/>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AF296288-3576-9992-1726-1982E5DE75D8}"/>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23333656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900EA-59B7-1590-02DA-8F23ACB2CBE5}"/>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8B1A749E-5A8E-80FB-87FF-6ABEF1980C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0D0B4E02-2090-8B24-B114-0808C0EC567F}"/>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B427CB7B-0356-B957-BB59-5E3209816E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0E760F13-895E-C435-81E8-0BDCC4530573}"/>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F70C4374-42B5-704E-5850-A25A9BAE9AEE}"/>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8" name="Footer Placeholder 7">
            <a:extLst>
              <a:ext uri="{FF2B5EF4-FFF2-40B4-BE49-F238E27FC236}">
                <a16:creationId xmlns:a16="http://schemas.microsoft.com/office/drawing/2014/main" id="{2BF1BF3B-63A2-D016-2CE0-9190C0B9D82D}"/>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35E9D6FB-2294-A83C-B1E5-62D8C7384305}"/>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151719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418D5-1FFB-292C-57B5-44C7C80E6395}"/>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8730D244-A3F2-6142-5FF6-DD763843FE57}"/>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4" name="Footer Placeholder 3">
            <a:extLst>
              <a:ext uri="{FF2B5EF4-FFF2-40B4-BE49-F238E27FC236}">
                <a16:creationId xmlns:a16="http://schemas.microsoft.com/office/drawing/2014/main" id="{5FA707CD-EA09-2FCC-CD94-FB1D5C9E79C3}"/>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39BF4FA2-16FB-F431-94F7-B901FD6AE12B}"/>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3767311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515248-EB14-B350-29DF-AEC477178AEE}"/>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3" name="Footer Placeholder 2">
            <a:extLst>
              <a:ext uri="{FF2B5EF4-FFF2-40B4-BE49-F238E27FC236}">
                <a16:creationId xmlns:a16="http://schemas.microsoft.com/office/drawing/2014/main" id="{D13FE545-E6D5-E929-C21F-DBE2CC2FF5BB}"/>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8934ECD6-EBD2-615F-676A-A24155AA82BB}"/>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2093923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18793-137F-912C-4A8E-522C69CFF476}"/>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1F21E556-AA6B-4EC9-D38E-BEF4C01632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05E5F0B2-3FF2-5527-19F0-E51C9DD4D5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0AE96E9D-32C9-B271-E626-5F9BFFF1839F}"/>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6" name="Footer Placeholder 5">
            <a:extLst>
              <a:ext uri="{FF2B5EF4-FFF2-40B4-BE49-F238E27FC236}">
                <a16:creationId xmlns:a16="http://schemas.microsoft.com/office/drawing/2014/main" id="{1F9D31ED-5D0E-4359-B2D4-F8186E2241A0}"/>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65E20470-91EA-6097-41E0-BBD7F2CC676F}"/>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810182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4A88C-8BDF-A595-B472-E6653AC9247F}"/>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9F4A60BD-58A7-1671-14AB-BEBDBE14B0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6FD6E802-500C-2E71-E552-D84D07B0E0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18C99F35-6E69-695C-EC7D-E7A75EFB4A11}"/>
              </a:ext>
            </a:extLst>
          </p:cNvPr>
          <p:cNvSpPr>
            <a:spLocks noGrp="1"/>
          </p:cNvSpPr>
          <p:nvPr>
            <p:ph type="dt" sz="half" idx="10"/>
          </p:nvPr>
        </p:nvSpPr>
        <p:spPr/>
        <p:txBody>
          <a:bodyPr/>
          <a:lstStyle/>
          <a:p>
            <a:fld id="{3F50A0C3-791F-4EF4-BDE1-9AEA628F9ADD}" type="datetimeFigureOut">
              <a:rPr lang="zh-CN" altLang="en-US" smtClean="0"/>
              <a:t>2024/12/16</a:t>
            </a:fld>
            <a:endParaRPr lang="zh-CN" altLang="en-US"/>
          </a:p>
        </p:txBody>
      </p:sp>
      <p:sp>
        <p:nvSpPr>
          <p:cNvPr id="6" name="Footer Placeholder 5">
            <a:extLst>
              <a:ext uri="{FF2B5EF4-FFF2-40B4-BE49-F238E27FC236}">
                <a16:creationId xmlns:a16="http://schemas.microsoft.com/office/drawing/2014/main" id="{0379043F-8873-88D1-B9B7-9534F24509A8}"/>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ACBB3CC3-248F-2868-AADF-3892F119709D}"/>
              </a:ext>
            </a:extLst>
          </p:cNvPr>
          <p:cNvSpPr>
            <a:spLocks noGrp="1"/>
          </p:cNvSpPr>
          <p:nvPr>
            <p:ph type="sldNum" sz="quarter" idx="12"/>
          </p:nvPr>
        </p:nvSpPr>
        <p:spPr/>
        <p:txBody>
          <a:body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2075194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2833C2-D36B-AB7E-0960-340E90DCFB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D5E89DE7-8AAB-DD0F-E881-83CB5F23A6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66F1D648-19EF-E48D-18CF-478571E409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50A0C3-791F-4EF4-BDE1-9AEA628F9ADD}" type="datetimeFigureOut">
              <a:rPr lang="zh-CN" altLang="en-US" smtClean="0"/>
              <a:t>2024/12/16</a:t>
            </a:fld>
            <a:endParaRPr lang="zh-CN" altLang="en-US"/>
          </a:p>
        </p:txBody>
      </p:sp>
      <p:sp>
        <p:nvSpPr>
          <p:cNvPr id="5" name="Footer Placeholder 4">
            <a:extLst>
              <a:ext uri="{FF2B5EF4-FFF2-40B4-BE49-F238E27FC236}">
                <a16:creationId xmlns:a16="http://schemas.microsoft.com/office/drawing/2014/main" id="{CB4783EB-FA04-CB25-069F-0F24C3F70A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a:extLst>
              <a:ext uri="{FF2B5EF4-FFF2-40B4-BE49-F238E27FC236}">
                <a16:creationId xmlns:a16="http://schemas.microsoft.com/office/drawing/2014/main" id="{F712585D-E5E2-2420-3DE4-D7FF97A6D7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D9C80A-C657-49CD-A5A3-B9954F81BE66}" type="slidenum">
              <a:rPr lang="zh-CN" altLang="en-US" smtClean="0"/>
              <a:t>‹#›</a:t>
            </a:fld>
            <a:endParaRPr lang="zh-CN" altLang="en-US"/>
          </a:p>
        </p:txBody>
      </p:sp>
    </p:spTree>
    <p:extLst>
      <p:ext uri="{BB962C8B-B14F-4D97-AF65-F5344CB8AC3E}">
        <p14:creationId xmlns:p14="http://schemas.microsoft.com/office/powerpoint/2010/main" val="9723763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colab.research.google.com/drive/18J85iAVNn7G90iJncaO0iDtoOF_O9Vta?usp=sharing"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colab.research.google.com/drive/1f35N2ANN2MVJf5O1LjAiw_J8PYeiyx9G?usp=sharing" TargetMode="External"/><Relationship Id="rId4" Type="http://schemas.openxmlformats.org/officeDocument/2006/relationships/hyperlink" Target="https://colab.research.google.com/drive/1Rcx0xvpRD497WV4yHflH29Xb5VgqHwiK?usp=shar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C7CD8B9-7477-DCFD-9D60-3B4F425D9A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Flowchart: Manual Input 4">
            <a:extLst>
              <a:ext uri="{FF2B5EF4-FFF2-40B4-BE49-F238E27FC236}">
                <a16:creationId xmlns:a16="http://schemas.microsoft.com/office/drawing/2014/main" id="{0A41EFF9-81A3-0526-8D12-72168D244A8B}"/>
              </a:ext>
            </a:extLst>
          </p:cNvPr>
          <p:cNvSpPr/>
          <p:nvPr/>
        </p:nvSpPr>
        <p:spPr>
          <a:xfrm rot="5400000" flipV="1">
            <a:off x="5683015" y="349017"/>
            <a:ext cx="3013587" cy="10004382"/>
          </a:xfrm>
          <a:prstGeom prst="flowChartManualInput">
            <a:avLst/>
          </a:prstGeom>
          <a:solidFill>
            <a:srgbClr val="C422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Box 2">
            <a:extLst>
              <a:ext uri="{FF2B5EF4-FFF2-40B4-BE49-F238E27FC236}">
                <a16:creationId xmlns:a16="http://schemas.microsoft.com/office/drawing/2014/main" id="{C5872177-F03E-7156-9BB6-552C64F26D7C}"/>
              </a:ext>
            </a:extLst>
          </p:cNvPr>
          <p:cNvSpPr txBox="1"/>
          <p:nvPr/>
        </p:nvSpPr>
        <p:spPr>
          <a:xfrm>
            <a:off x="2532522" y="4482941"/>
            <a:ext cx="9314571" cy="2031325"/>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prstClr val="white"/>
                </a:solidFill>
                <a:effectLst>
                  <a:outerShdw blurRad="165100" dist="38100" dir="2700000" algn="tl">
                    <a:srgbClr val="000000">
                      <a:alpha val="43137"/>
                    </a:srgbClr>
                  </a:outerShdw>
                </a:effectLst>
                <a:uLnTx/>
                <a:uFillTx/>
                <a:latin typeface="Cambria" panose="02040503050406030204" pitchFamily="18" charset="0"/>
                <a:ea typeface="Cambria" panose="02040503050406030204" pitchFamily="18" charset="0"/>
              </a:rPr>
              <a:t>Strategic Redesign:</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prstClr val="white"/>
                </a:solidFill>
                <a:effectLst>
                  <a:outerShdw blurRad="165100" dist="38100" dir="2700000" algn="tl">
                    <a:srgbClr val="000000">
                      <a:alpha val="43137"/>
                    </a:srgbClr>
                  </a:outerShdw>
                </a:effectLst>
                <a:uLnTx/>
                <a:uFillTx/>
                <a:latin typeface="Cambria" panose="02040503050406030204" pitchFamily="18" charset="0"/>
                <a:ea typeface="Cambria" panose="02040503050406030204" pitchFamily="18" charset="0"/>
              </a:rPr>
              <a:t>Chanel Advent Calendar 2025</a:t>
            </a:r>
          </a:p>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altLang="zh-CN" sz="1000" b="0" i="0" u="none" strike="noStrike" kern="1200" cap="none" spc="0" normalizeH="0" baseline="0" noProof="0" dirty="0">
              <a:ln>
                <a:noFill/>
              </a:ln>
              <a:solidFill>
                <a:prstClr val="white"/>
              </a:solidFill>
              <a:effectLst>
                <a:outerShdw blurRad="165100" dist="38100" dir="2700000" algn="tl">
                  <a:srgbClr val="000000">
                    <a:alpha val="43137"/>
                  </a:srgbClr>
                </a:outerShdw>
              </a:effectLst>
              <a:uLnTx/>
              <a:uFillTx/>
              <a:latin typeface="Cambria" panose="02040503050406030204" pitchFamily="18" charset="0"/>
              <a:ea typeface="Cambria" panose="02040503050406030204" pitchFamily="18" charset="0"/>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white"/>
                </a:solidFill>
                <a:effectLst>
                  <a:outerShdw blurRad="165100" dist="38100" dir="2700000" algn="tl">
                    <a:srgbClr val="000000">
                      <a:alpha val="43137"/>
                    </a:srgbClr>
                  </a:outerShdw>
                </a:effectLst>
                <a:uLnTx/>
                <a:uFillTx/>
                <a:latin typeface="Cambria" panose="02040503050406030204" pitchFamily="18" charset="0"/>
                <a:ea typeface="Cambria" panose="02040503050406030204" pitchFamily="18" charset="0"/>
              </a:rPr>
              <a:t>Balancing Cost Efficiency and Customer Value: An MIP Approach</a:t>
            </a:r>
          </a:p>
        </p:txBody>
      </p:sp>
      <p:sp>
        <p:nvSpPr>
          <p:cNvPr id="6" name="TextBox 5">
            <a:extLst>
              <a:ext uri="{FF2B5EF4-FFF2-40B4-BE49-F238E27FC236}">
                <a16:creationId xmlns:a16="http://schemas.microsoft.com/office/drawing/2014/main" id="{4646AE17-2DCC-978E-50F1-F5189E1B8793}"/>
              </a:ext>
            </a:extLst>
          </p:cNvPr>
          <p:cNvSpPr txBox="1"/>
          <p:nvPr/>
        </p:nvSpPr>
        <p:spPr>
          <a:xfrm>
            <a:off x="8477046" y="4113609"/>
            <a:ext cx="3513378" cy="369332"/>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200" normalizeH="0" baseline="0" noProof="0" dirty="0">
                <a:ln>
                  <a:noFill/>
                </a:ln>
                <a:solidFill>
                  <a:prstClr val="white"/>
                </a:solidFill>
                <a:effectLst/>
                <a:uLnTx/>
                <a:uFillTx/>
                <a:ea typeface="OPPOSans R" panose="00020600040101010101" pitchFamily="18" charset="-122"/>
                <a:cs typeface="OPPOSans R" panose="00020600040101010101" pitchFamily="18" charset="-122"/>
              </a:rPr>
              <a:t>FINAL PROJECT SUMMARY</a:t>
            </a:r>
            <a:endParaRPr kumimoji="0" lang="zh-CN" altLang="en-US" sz="1800" b="0" i="0" u="none" strike="noStrike" kern="1200" cap="none" spc="200" normalizeH="0" baseline="0" noProof="0" dirty="0">
              <a:ln>
                <a:noFill/>
              </a:ln>
              <a:solidFill>
                <a:prstClr val="white"/>
              </a:solidFill>
              <a:effectLst/>
              <a:uLnTx/>
              <a:uFillTx/>
              <a:ea typeface="OPPOSans R" panose="00020600040101010101" pitchFamily="18" charset="-122"/>
              <a:cs typeface="OPPOSans R" panose="00020600040101010101" pitchFamily="18" charset="-122"/>
            </a:endParaRPr>
          </a:p>
        </p:txBody>
      </p:sp>
    </p:spTree>
    <p:extLst>
      <p:ext uri="{BB962C8B-B14F-4D97-AF65-F5344CB8AC3E}">
        <p14:creationId xmlns:p14="http://schemas.microsoft.com/office/powerpoint/2010/main" val="1353054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6F76167-BBBA-EC37-7CB0-1346B7BB0828}"/>
              </a:ext>
            </a:extLst>
          </p:cNvPr>
          <p:cNvSpPr/>
          <p:nvPr/>
        </p:nvSpPr>
        <p:spPr>
          <a:xfrm>
            <a:off x="334297" y="1279054"/>
            <a:ext cx="11474244" cy="422633"/>
          </a:xfrm>
          <a:prstGeom prst="rect">
            <a:avLst/>
          </a:prstGeom>
          <a:solidFill>
            <a:srgbClr val="C42238"/>
          </a:solidFill>
          <a:ln>
            <a:solidFill>
              <a:srgbClr val="99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a:extLst>
              <a:ext uri="{FF2B5EF4-FFF2-40B4-BE49-F238E27FC236}">
                <a16:creationId xmlns:a16="http://schemas.microsoft.com/office/drawing/2014/main" id="{B4FF3812-B9C4-40F3-493C-F3C751881EA8}"/>
              </a:ext>
            </a:extLst>
          </p:cNvPr>
          <p:cNvSpPr>
            <a:spLocks noGrp="1"/>
          </p:cNvSpPr>
          <p:nvPr>
            <p:ph type="title"/>
          </p:nvPr>
        </p:nvSpPr>
        <p:spPr>
          <a:xfrm>
            <a:off x="334297" y="117987"/>
            <a:ext cx="11444748" cy="953729"/>
          </a:xfrm>
        </p:spPr>
        <p:txBody>
          <a:bodyPr>
            <a:normAutofit/>
          </a:bodyPr>
          <a:lstStyle/>
          <a:p>
            <a:r>
              <a:rPr lang="en-US" altLang="zh-CN" sz="2800" dirty="0">
                <a:latin typeface="Cambria" panose="02040503050406030204" pitchFamily="18" charset="0"/>
              </a:rPr>
              <a:t>Global Market Survey: Customers Express Disappointment Over Chanel’s 2023 Advent Calendar Pricing</a:t>
            </a:r>
            <a:endParaRPr lang="zh-CN" altLang="en-US" sz="2800" dirty="0">
              <a:latin typeface="Cambria" panose="02040503050406030204" pitchFamily="18" charset="0"/>
            </a:endParaRPr>
          </a:p>
        </p:txBody>
      </p:sp>
      <p:cxnSp>
        <p:nvCxnSpPr>
          <p:cNvPr id="5" name="Straight Connector 4">
            <a:extLst>
              <a:ext uri="{FF2B5EF4-FFF2-40B4-BE49-F238E27FC236}">
                <a16:creationId xmlns:a16="http://schemas.microsoft.com/office/drawing/2014/main" id="{030239A7-22DC-3B9E-DF3E-560F5BF8BF8A}"/>
              </a:ext>
            </a:extLst>
          </p:cNvPr>
          <p:cNvCxnSpPr/>
          <p:nvPr/>
        </p:nvCxnSpPr>
        <p:spPr>
          <a:xfrm>
            <a:off x="0" y="1101213"/>
            <a:ext cx="11779045" cy="0"/>
          </a:xfrm>
          <a:prstGeom prst="line">
            <a:avLst/>
          </a:prstGeom>
          <a:ln w="57150">
            <a:solidFill>
              <a:srgbClr val="C42238"/>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5AA7500-1562-F653-A4AA-520A8AEA59A1}"/>
              </a:ext>
            </a:extLst>
          </p:cNvPr>
          <p:cNvSpPr/>
          <p:nvPr/>
        </p:nvSpPr>
        <p:spPr>
          <a:xfrm>
            <a:off x="334298" y="1845351"/>
            <a:ext cx="3558780" cy="551032"/>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Rectangle 6">
            <a:extLst>
              <a:ext uri="{FF2B5EF4-FFF2-40B4-BE49-F238E27FC236}">
                <a16:creationId xmlns:a16="http://schemas.microsoft.com/office/drawing/2014/main" id="{DC27EC35-C895-A29D-12EE-49A2F274DF3F}"/>
              </a:ext>
            </a:extLst>
          </p:cNvPr>
          <p:cNvSpPr/>
          <p:nvPr/>
        </p:nvSpPr>
        <p:spPr>
          <a:xfrm>
            <a:off x="4292030" y="1845351"/>
            <a:ext cx="3558780" cy="551032"/>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7">
            <a:extLst>
              <a:ext uri="{FF2B5EF4-FFF2-40B4-BE49-F238E27FC236}">
                <a16:creationId xmlns:a16="http://schemas.microsoft.com/office/drawing/2014/main" id="{58F8DD7F-BEBA-7400-46F7-CC1E093A7750}"/>
              </a:ext>
            </a:extLst>
          </p:cNvPr>
          <p:cNvSpPr/>
          <p:nvPr/>
        </p:nvSpPr>
        <p:spPr>
          <a:xfrm>
            <a:off x="8249763" y="1845351"/>
            <a:ext cx="3558780" cy="551032"/>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a:extLst>
              <a:ext uri="{FF2B5EF4-FFF2-40B4-BE49-F238E27FC236}">
                <a16:creationId xmlns:a16="http://schemas.microsoft.com/office/drawing/2014/main" id="{FCEDC150-7A61-94DD-9C11-C37AFCBACDF2}"/>
              </a:ext>
            </a:extLst>
          </p:cNvPr>
          <p:cNvSpPr txBox="1"/>
          <p:nvPr/>
        </p:nvSpPr>
        <p:spPr>
          <a:xfrm>
            <a:off x="334297" y="2425085"/>
            <a:ext cx="3558780" cy="1323439"/>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a:latin typeface="Cambria" panose="02040503050406030204" pitchFamily="18" charset="0"/>
              </a:rPr>
              <a:t>Empty Compartments</a:t>
            </a:r>
          </a:p>
          <a:p>
            <a:pPr marL="285750" indent="-285750">
              <a:buFont typeface="Arial" panose="020B0604020202020204" pitchFamily="34" charset="0"/>
              <a:buChar char="•"/>
            </a:pPr>
            <a:r>
              <a:rPr lang="en-US" altLang="zh-CN" sz="2000" dirty="0">
                <a:latin typeface="Cambria" panose="02040503050406030204" pitchFamily="18" charset="0"/>
              </a:rPr>
              <a:t>Product Duplication</a:t>
            </a:r>
          </a:p>
          <a:p>
            <a:pPr marL="285750" indent="-285750">
              <a:buFont typeface="Arial" panose="020B0604020202020204" pitchFamily="34" charset="0"/>
              <a:buChar char="•"/>
            </a:pPr>
            <a:r>
              <a:rPr lang="en-US" altLang="zh-CN" sz="2000" dirty="0">
                <a:latin typeface="Cambria" panose="02040503050406030204" pitchFamily="18" charset="0"/>
              </a:rPr>
              <a:t>Substitute Products</a:t>
            </a:r>
          </a:p>
          <a:p>
            <a:pPr marL="285750" indent="-285750">
              <a:buFont typeface="Arial" panose="020B0604020202020204" pitchFamily="34" charset="0"/>
              <a:buChar char="•"/>
            </a:pPr>
            <a:r>
              <a:rPr lang="en-US" altLang="zh-CN" sz="2000" dirty="0">
                <a:latin typeface="Cambria" panose="02040503050406030204" pitchFamily="18" charset="0"/>
              </a:rPr>
              <a:t>Limited Product Diversity</a:t>
            </a:r>
            <a:endParaRPr lang="zh-CN" altLang="en-US" sz="2000" dirty="0">
              <a:latin typeface="Cambria" panose="02040503050406030204" pitchFamily="18" charset="0"/>
            </a:endParaRPr>
          </a:p>
        </p:txBody>
      </p:sp>
      <p:sp>
        <p:nvSpPr>
          <p:cNvPr id="10" name="TextBox 9">
            <a:extLst>
              <a:ext uri="{FF2B5EF4-FFF2-40B4-BE49-F238E27FC236}">
                <a16:creationId xmlns:a16="http://schemas.microsoft.com/office/drawing/2014/main" id="{8DEEDCF3-E053-DACE-D53A-6F2B65F39FD3}"/>
              </a:ext>
            </a:extLst>
          </p:cNvPr>
          <p:cNvSpPr txBox="1"/>
          <p:nvPr/>
        </p:nvSpPr>
        <p:spPr>
          <a:xfrm>
            <a:off x="4292028" y="2471385"/>
            <a:ext cx="3558781" cy="1015663"/>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a:latin typeface="Cambria" panose="02040503050406030204" pitchFamily="18" charset="0"/>
              </a:rPr>
              <a:t>Product Bundle Pricing Exceeds Individual Product Values</a:t>
            </a:r>
            <a:endParaRPr lang="zh-CN" altLang="en-US" sz="2000" dirty="0">
              <a:latin typeface="Cambria" panose="02040503050406030204" pitchFamily="18" charset="0"/>
            </a:endParaRPr>
          </a:p>
        </p:txBody>
      </p:sp>
      <p:sp>
        <p:nvSpPr>
          <p:cNvPr id="11" name="TextBox 10">
            <a:extLst>
              <a:ext uri="{FF2B5EF4-FFF2-40B4-BE49-F238E27FC236}">
                <a16:creationId xmlns:a16="http://schemas.microsoft.com/office/drawing/2014/main" id="{0E0AB275-B401-9CB2-300D-8D0E9D562F21}"/>
              </a:ext>
            </a:extLst>
          </p:cNvPr>
          <p:cNvSpPr txBox="1"/>
          <p:nvPr/>
        </p:nvSpPr>
        <p:spPr>
          <a:xfrm>
            <a:off x="8189024" y="2425084"/>
            <a:ext cx="3607942" cy="1323439"/>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a:latin typeface="Cambria" panose="02040503050406030204" pitchFamily="18" charset="0"/>
                <a:ea typeface="Cambria" panose="02040503050406030204" pitchFamily="18" charset="0"/>
              </a:rPr>
              <a:t>Ensuring Production Rate of Completed Advent Calendars</a:t>
            </a:r>
          </a:p>
          <a:p>
            <a:pPr marL="285750" indent="-285750">
              <a:buFont typeface="Arial" panose="020B0604020202020204" pitchFamily="34" charset="0"/>
              <a:buChar char="•"/>
            </a:pPr>
            <a:r>
              <a:rPr lang="en-US" altLang="zh-CN" sz="2000" dirty="0">
                <a:latin typeface="Cambria" panose="02040503050406030204" pitchFamily="18" charset="0"/>
                <a:ea typeface="Cambria" panose="02040503050406030204" pitchFamily="18" charset="0"/>
              </a:rPr>
              <a:t>Storage Space Limitation for Semi-Finished Products</a:t>
            </a:r>
          </a:p>
        </p:txBody>
      </p:sp>
      <p:sp>
        <p:nvSpPr>
          <p:cNvPr id="12" name="TextBox 11">
            <a:extLst>
              <a:ext uri="{FF2B5EF4-FFF2-40B4-BE49-F238E27FC236}">
                <a16:creationId xmlns:a16="http://schemas.microsoft.com/office/drawing/2014/main" id="{BADDAE2B-B947-CF7D-082A-B392DB299C06}"/>
              </a:ext>
            </a:extLst>
          </p:cNvPr>
          <p:cNvSpPr txBox="1"/>
          <p:nvPr/>
        </p:nvSpPr>
        <p:spPr>
          <a:xfrm>
            <a:off x="334297" y="1883306"/>
            <a:ext cx="3558780" cy="461665"/>
          </a:xfrm>
          <a:prstGeom prst="rect">
            <a:avLst/>
          </a:prstGeom>
          <a:noFill/>
        </p:spPr>
        <p:txBody>
          <a:bodyPr wrap="square" rtlCol="0">
            <a:spAutoFit/>
          </a:bodyPr>
          <a:lstStyle/>
          <a:p>
            <a:pPr algn="ctr"/>
            <a:r>
              <a:rPr lang="en-US" altLang="zh-CN" sz="2400" dirty="0">
                <a:solidFill>
                  <a:srgbClr val="C42238"/>
                </a:solidFill>
                <a:latin typeface="Cambria" panose="02040503050406030204" pitchFamily="18" charset="0"/>
                <a:ea typeface="Cambria" panose="02040503050406030204" pitchFamily="18" charset="0"/>
              </a:rPr>
              <a:t>Customer Complaints</a:t>
            </a:r>
            <a:endParaRPr lang="zh-CN" altLang="en-US" sz="2400" dirty="0">
              <a:solidFill>
                <a:srgbClr val="C42238"/>
              </a:solidFill>
              <a:latin typeface="Cambria" panose="02040503050406030204" pitchFamily="18" charset="0"/>
            </a:endParaRPr>
          </a:p>
        </p:txBody>
      </p:sp>
      <p:sp>
        <p:nvSpPr>
          <p:cNvPr id="14" name="TextBox 13">
            <a:extLst>
              <a:ext uri="{FF2B5EF4-FFF2-40B4-BE49-F238E27FC236}">
                <a16:creationId xmlns:a16="http://schemas.microsoft.com/office/drawing/2014/main" id="{7181B94D-6D9F-050C-E492-C36BB3CFFB7F}"/>
              </a:ext>
            </a:extLst>
          </p:cNvPr>
          <p:cNvSpPr txBox="1"/>
          <p:nvPr/>
        </p:nvSpPr>
        <p:spPr>
          <a:xfrm>
            <a:off x="4292028" y="1890034"/>
            <a:ext cx="3558781" cy="461665"/>
          </a:xfrm>
          <a:prstGeom prst="rect">
            <a:avLst/>
          </a:prstGeom>
          <a:noFill/>
        </p:spPr>
        <p:txBody>
          <a:bodyPr wrap="square">
            <a:spAutoFit/>
          </a:bodyPr>
          <a:lstStyle/>
          <a:p>
            <a:pPr algn="ctr"/>
            <a:r>
              <a:rPr lang="en-US" altLang="zh-CN" sz="2400" dirty="0">
                <a:solidFill>
                  <a:srgbClr val="C42238"/>
                </a:solidFill>
                <a:latin typeface="Cambria" panose="02040503050406030204" pitchFamily="18" charset="0"/>
                <a:ea typeface="Cambria" panose="02040503050406030204" pitchFamily="18" charset="0"/>
              </a:rPr>
              <a:t>Cost-Value Imbalance</a:t>
            </a:r>
            <a:endParaRPr lang="zh-CN" altLang="en-US" sz="2400" dirty="0">
              <a:solidFill>
                <a:srgbClr val="C42238"/>
              </a:solidFill>
              <a:latin typeface="Cambria" panose="02040503050406030204" pitchFamily="18" charset="0"/>
            </a:endParaRPr>
          </a:p>
        </p:txBody>
      </p:sp>
      <p:sp>
        <p:nvSpPr>
          <p:cNvPr id="15" name="TextBox 14">
            <a:extLst>
              <a:ext uri="{FF2B5EF4-FFF2-40B4-BE49-F238E27FC236}">
                <a16:creationId xmlns:a16="http://schemas.microsoft.com/office/drawing/2014/main" id="{1065B6C8-321C-6AFD-4E8A-16F0B6C699E5}"/>
              </a:ext>
            </a:extLst>
          </p:cNvPr>
          <p:cNvSpPr txBox="1"/>
          <p:nvPr/>
        </p:nvSpPr>
        <p:spPr>
          <a:xfrm>
            <a:off x="8050284" y="1875025"/>
            <a:ext cx="3957734" cy="461665"/>
          </a:xfrm>
          <a:prstGeom prst="rect">
            <a:avLst/>
          </a:prstGeom>
          <a:noFill/>
        </p:spPr>
        <p:txBody>
          <a:bodyPr wrap="square">
            <a:spAutoFit/>
          </a:bodyPr>
          <a:lstStyle/>
          <a:p>
            <a:pPr algn="ctr"/>
            <a:r>
              <a:rPr lang="en-US" altLang="zh-CN" sz="2400" dirty="0">
                <a:solidFill>
                  <a:srgbClr val="C42238"/>
                </a:solidFill>
                <a:latin typeface="Cambria" panose="02040503050406030204" pitchFamily="18" charset="0"/>
                <a:ea typeface="Cambria" panose="02040503050406030204" pitchFamily="18" charset="0"/>
              </a:rPr>
              <a:t>Supply Falls Short</a:t>
            </a:r>
            <a:endParaRPr lang="zh-CN" altLang="en-US" sz="2400" dirty="0">
              <a:solidFill>
                <a:srgbClr val="C42238"/>
              </a:solidFill>
              <a:latin typeface="Cambria" panose="02040503050406030204" pitchFamily="18" charset="0"/>
            </a:endParaRPr>
          </a:p>
        </p:txBody>
      </p:sp>
      <p:cxnSp>
        <p:nvCxnSpPr>
          <p:cNvPr id="20" name="Straight Connector 19">
            <a:extLst>
              <a:ext uri="{FF2B5EF4-FFF2-40B4-BE49-F238E27FC236}">
                <a16:creationId xmlns:a16="http://schemas.microsoft.com/office/drawing/2014/main" id="{DF52E1FA-FD72-C51F-A322-64D94DEC3718}"/>
              </a:ext>
            </a:extLst>
          </p:cNvPr>
          <p:cNvCxnSpPr>
            <a:cxnSpLocks/>
          </p:cNvCxnSpPr>
          <p:nvPr/>
        </p:nvCxnSpPr>
        <p:spPr>
          <a:xfrm>
            <a:off x="334297" y="3801884"/>
            <a:ext cx="5221551" cy="0"/>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9" name="Flowchart: Merge 28">
            <a:extLst>
              <a:ext uri="{FF2B5EF4-FFF2-40B4-BE49-F238E27FC236}">
                <a16:creationId xmlns:a16="http://schemas.microsoft.com/office/drawing/2014/main" id="{9A1E707B-46A0-5E76-E70C-36D1EB19AE7B}"/>
              </a:ext>
            </a:extLst>
          </p:cNvPr>
          <p:cNvSpPr/>
          <p:nvPr/>
        </p:nvSpPr>
        <p:spPr>
          <a:xfrm>
            <a:off x="5461786" y="3639768"/>
            <a:ext cx="1219263" cy="256096"/>
          </a:xfrm>
          <a:prstGeom prst="flowChartMerge">
            <a:avLst/>
          </a:prstGeom>
          <a:solidFill>
            <a:srgbClr val="C42238"/>
          </a:solidFill>
          <a:ln>
            <a:solidFill>
              <a:srgbClr val="99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Rectangle 29">
            <a:extLst>
              <a:ext uri="{FF2B5EF4-FFF2-40B4-BE49-F238E27FC236}">
                <a16:creationId xmlns:a16="http://schemas.microsoft.com/office/drawing/2014/main" id="{6F19EEA3-C493-0D48-385F-2A8E94470CA8}"/>
              </a:ext>
            </a:extLst>
          </p:cNvPr>
          <p:cNvSpPr/>
          <p:nvPr/>
        </p:nvSpPr>
        <p:spPr>
          <a:xfrm>
            <a:off x="334297" y="3963697"/>
            <a:ext cx="11474244" cy="422633"/>
          </a:xfrm>
          <a:prstGeom prst="rect">
            <a:avLst/>
          </a:prstGeom>
          <a:solidFill>
            <a:srgbClr val="C42238"/>
          </a:solidFill>
          <a:ln>
            <a:solidFill>
              <a:srgbClr val="99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Straight Connector 30">
            <a:extLst>
              <a:ext uri="{FF2B5EF4-FFF2-40B4-BE49-F238E27FC236}">
                <a16:creationId xmlns:a16="http://schemas.microsoft.com/office/drawing/2014/main" id="{BD696A90-4F5A-486F-B6E1-61E7587FA6A6}"/>
              </a:ext>
            </a:extLst>
          </p:cNvPr>
          <p:cNvCxnSpPr>
            <a:cxnSpLocks/>
          </p:cNvCxnSpPr>
          <p:nvPr/>
        </p:nvCxnSpPr>
        <p:spPr>
          <a:xfrm>
            <a:off x="6636154" y="3783248"/>
            <a:ext cx="5160812" cy="7060"/>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A52A0EBB-1E88-220D-BD3E-931401AE08EF}"/>
              </a:ext>
            </a:extLst>
          </p:cNvPr>
          <p:cNvSpPr txBox="1"/>
          <p:nvPr/>
        </p:nvSpPr>
        <p:spPr>
          <a:xfrm>
            <a:off x="334298" y="3978771"/>
            <a:ext cx="11444747" cy="400110"/>
          </a:xfrm>
          <a:prstGeom prst="rect">
            <a:avLst/>
          </a:prstGeom>
          <a:noFill/>
        </p:spPr>
        <p:txBody>
          <a:bodyPr wrap="square" rtlCol="0">
            <a:spAutoFit/>
          </a:bodyPr>
          <a:lstStyle/>
          <a:p>
            <a:pPr algn="ctr"/>
            <a:r>
              <a:rPr lang="en-US" altLang="zh-CN" sz="2000" b="1" dirty="0">
                <a:solidFill>
                  <a:schemeClr val="bg1"/>
                </a:solidFill>
                <a:latin typeface="Cambria" panose="02040503050406030204" pitchFamily="18" charset="0"/>
                <a:ea typeface="Cambria" panose="02040503050406030204" pitchFamily="18" charset="0"/>
              </a:rPr>
              <a:t>Strategic Solutions Framework: Enhancement Strategies</a:t>
            </a:r>
            <a:endParaRPr lang="zh-CN" altLang="en-US" sz="2000" b="1" dirty="0">
              <a:solidFill>
                <a:schemeClr val="bg1"/>
              </a:solidFill>
              <a:latin typeface="Cambria" panose="02040503050406030204" pitchFamily="18" charset="0"/>
            </a:endParaRPr>
          </a:p>
        </p:txBody>
      </p:sp>
      <p:sp>
        <p:nvSpPr>
          <p:cNvPr id="55" name="TextBox 54">
            <a:extLst>
              <a:ext uri="{FF2B5EF4-FFF2-40B4-BE49-F238E27FC236}">
                <a16:creationId xmlns:a16="http://schemas.microsoft.com/office/drawing/2014/main" id="{7D5871A1-1FA2-A322-5E83-A3195B33D4EC}"/>
              </a:ext>
            </a:extLst>
          </p:cNvPr>
          <p:cNvSpPr txBox="1"/>
          <p:nvPr/>
        </p:nvSpPr>
        <p:spPr>
          <a:xfrm>
            <a:off x="8231840" y="5144179"/>
            <a:ext cx="3547205" cy="1323439"/>
          </a:xfrm>
          <a:prstGeom prst="rect">
            <a:avLst/>
          </a:prstGeom>
          <a:noFill/>
        </p:spPr>
        <p:txBody>
          <a:bodyPr wrap="square">
            <a:spAutoFit/>
          </a:bodyPr>
          <a:lstStyle/>
          <a:p>
            <a:pPr marL="285750" indent="-285750">
              <a:buFont typeface="Arial" panose="020B0604020202020204" pitchFamily="34" charset="0"/>
              <a:buChar char="•"/>
            </a:pPr>
            <a:r>
              <a:rPr lang="en-US" altLang="zh-CN" sz="2000" dirty="0">
                <a:latin typeface="Cambria" panose="02040503050406030204" pitchFamily="18" charset="0"/>
                <a:ea typeface="Cambria" panose="02040503050406030204" pitchFamily="18" charset="0"/>
              </a:rPr>
              <a:t>Resource allocation of 70-unit stock for each product across 100 calendar requirement</a:t>
            </a:r>
          </a:p>
        </p:txBody>
      </p:sp>
      <p:sp>
        <p:nvSpPr>
          <p:cNvPr id="3" name="TextBox 2">
            <a:extLst>
              <a:ext uri="{FF2B5EF4-FFF2-40B4-BE49-F238E27FC236}">
                <a16:creationId xmlns:a16="http://schemas.microsoft.com/office/drawing/2014/main" id="{BA387402-9352-1A94-BABB-EE73D9107738}"/>
              </a:ext>
            </a:extLst>
          </p:cNvPr>
          <p:cNvSpPr txBox="1"/>
          <p:nvPr/>
        </p:nvSpPr>
        <p:spPr>
          <a:xfrm>
            <a:off x="334297" y="1286176"/>
            <a:ext cx="11474244" cy="400110"/>
          </a:xfrm>
          <a:prstGeom prst="rect">
            <a:avLst/>
          </a:prstGeom>
          <a:noFill/>
        </p:spPr>
        <p:txBody>
          <a:bodyPr wrap="square" rtlCol="0">
            <a:spAutoFit/>
          </a:bodyPr>
          <a:lstStyle/>
          <a:p>
            <a:pPr algn="ctr"/>
            <a:r>
              <a:rPr lang="en-US" altLang="zh-CN" sz="2000" b="1" dirty="0">
                <a:solidFill>
                  <a:schemeClr val="bg1"/>
                </a:solidFill>
                <a:latin typeface="Cambria" panose="02040503050406030204" pitchFamily="18" charset="0"/>
                <a:ea typeface="Cambria" panose="02040503050406030204" pitchFamily="18" charset="0"/>
              </a:rPr>
              <a:t>2024 Advent Calendar Launch Challenge: Historical Analysis and Strategic Planning</a:t>
            </a:r>
            <a:endParaRPr lang="zh-CN" altLang="en-US" sz="2000" b="1" dirty="0">
              <a:solidFill>
                <a:schemeClr val="bg1"/>
              </a:solidFill>
              <a:latin typeface="Cambria" panose="02040503050406030204" pitchFamily="18" charset="0"/>
            </a:endParaRPr>
          </a:p>
        </p:txBody>
      </p:sp>
      <p:sp>
        <p:nvSpPr>
          <p:cNvPr id="24" name="TextBox 23">
            <a:extLst>
              <a:ext uri="{FF2B5EF4-FFF2-40B4-BE49-F238E27FC236}">
                <a16:creationId xmlns:a16="http://schemas.microsoft.com/office/drawing/2014/main" id="{729B0779-D210-451D-3191-1E0ADD2D89BE}"/>
              </a:ext>
            </a:extLst>
          </p:cNvPr>
          <p:cNvSpPr txBox="1"/>
          <p:nvPr/>
        </p:nvSpPr>
        <p:spPr>
          <a:xfrm>
            <a:off x="4447257" y="5236866"/>
            <a:ext cx="3248320" cy="1015663"/>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a:latin typeface="Cambria" panose="02040503050406030204" pitchFamily="18" charset="0"/>
              </a:rPr>
              <a:t>Minimizing production costs while meeting quality standards</a:t>
            </a:r>
            <a:endParaRPr lang="zh-CN" altLang="en-US" sz="2000" dirty="0">
              <a:latin typeface="Cambria" panose="02040503050406030204" pitchFamily="18" charset="0"/>
            </a:endParaRPr>
          </a:p>
        </p:txBody>
      </p:sp>
      <p:sp>
        <p:nvSpPr>
          <p:cNvPr id="27" name="Rectangle 26">
            <a:extLst>
              <a:ext uri="{FF2B5EF4-FFF2-40B4-BE49-F238E27FC236}">
                <a16:creationId xmlns:a16="http://schemas.microsoft.com/office/drawing/2014/main" id="{C66A10D2-D6C4-70BF-D4C1-2A137F199727}"/>
              </a:ext>
            </a:extLst>
          </p:cNvPr>
          <p:cNvSpPr/>
          <p:nvPr/>
        </p:nvSpPr>
        <p:spPr>
          <a:xfrm>
            <a:off x="334297" y="4496286"/>
            <a:ext cx="3558779" cy="490579"/>
          </a:xfrm>
          <a:prstGeom prst="rect">
            <a:avLst/>
          </a:prstGeom>
          <a:solidFill>
            <a:srgbClr val="C42238"/>
          </a:solidFill>
          <a:ln>
            <a:solidFill>
              <a:srgbClr val="99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Box 31">
            <a:extLst>
              <a:ext uri="{FF2B5EF4-FFF2-40B4-BE49-F238E27FC236}">
                <a16:creationId xmlns:a16="http://schemas.microsoft.com/office/drawing/2014/main" id="{5BC85AA9-587A-0F8D-2824-65B38C813AB5}"/>
              </a:ext>
            </a:extLst>
          </p:cNvPr>
          <p:cNvSpPr txBox="1"/>
          <p:nvPr/>
        </p:nvSpPr>
        <p:spPr>
          <a:xfrm>
            <a:off x="334295" y="4501988"/>
            <a:ext cx="3558779" cy="461665"/>
          </a:xfrm>
          <a:prstGeom prst="rect">
            <a:avLst/>
          </a:prstGeom>
          <a:noFill/>
        </p:spPr>
        <p:txBody>
          <a:bodyPr wrap="square" rtlCol="0">
            <a:spAutoFit/>
          </a:bodyPr>
          <a:lstStyle/>
          <a:p>
            <a:pPr algn="ctr"/>
            <a:r>
              <a:rPr lang="en-US" altLang="zh-CN" sz="2400" dirty="0">
                <a:solidFill>
                  <a:schemeClr val="bg1"/>
                </a:solidFill>
                <a:latin typeface="Cambria" panose="02040503050406030204" pitchFamily="18" charset="0"/>
                <a:ea typeface="Cambria" panose="02040503050406030204" pitchFamily="18" charset="0"/>
              </a:rPr>
              <a:t>Customer Satisfaction</a:t>
            </a:r>
            <a:endParaRPr lang="zh-CN" altLang="en-US" sz="2400" dirty="0">
              <a:solidFill>
                <a:schemeClr val="bg1"/>
              </a:solidFill>
              <a:latin typeface="Cambria" panose="02040503050406030204" pitchFamily="18" charset="0"/>
            </a:endParaRPr>
          </a:p>
        </p:txBody>
      </p:sp>
      <p:sp>
        <p:nvSpPr>
          <p:cNvPr id="33" name="Rectangle 32">
            <a:extLst>
              <a:ext uri="{FF2B5EF4-FFF2-40B4-BE49-F238E27FC236}">
                <a16:creationId xmlns:a16="http://schemas.microsoft.com/office/drawing/2014/main" id="{DEC077C4-1002-DD10-DB7B-0930E3FAEF0B}"/>
              </a:ext>
            </a:extLst>
          </p:cNvPr>
          <p:cNvSpPr/>
          <p:nvPr/>
        </p:nvSpPr>
        <p:spPr>
          <a:xfrm>
            <a:off x="334295" y="4496286"/>
            <a:ext cx="3558780" cy="2151863"/>
          </a:xfrm>
          <a:prstGeom prst="rect">
            <a:avLst/>
          </a:prstGeom>
          <a:noFill/>
          <a:ln w="19050">
            <a:solidFill>
              <a:srgbClr val="C4223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Rectangle 36">
            <a:extLst>
              <a:ext uri="{FF2B5EF4-FFF2-40B4-BE49-F238E27FC236}">
                <a16:creationId xmlns:a16="http://schemas.microsoft.com/office/drawing/2014/main" id="{0769B493-5DD8-AE58-B39A-631AF2BC3F3F}"/>
              </a:ext>
            </a:extLst>
          </p:cNvPr>
          <p:cNvSpPr/>
          <p:nvPr/>
        </p:nvSpPr>
        <p:spPr>
          <a:xfrm>
            <a:off x="4292031" y="4496285"/>
            <a:ext cx="3558779" cy="490579"/>
          </a:xfrm>
          <a:prstGeom prst="rect">
            <a:avLst/>
          </a:prstGeom>
          <a:solidFill>
            <a:srgbClr val="C42238"/>
          </a:solidFill>
          <a:ln>
            <a:solidFill>
              <a:srgbClr val="99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TextBox 37">
            <a:extLst>
              <a:ext uri="{FF2B5EF4-FFF2-40B4-BE49-F238E27FC236}">
                <a16:creationId xmlns:a16="http://schemas.microsoft.com/office/drawing/2014/main" id="{58D9F689-05B2-34C4-5CEB-9493403E198D}"/>
              </a:ext>
            </a:extLst>
          </p:cNvPr>
          <p:cNvSpPr txBox="1"/>
          <p:nvPr/>
        </p:nvSpPr>
        <p:spPr>
          <a:xfrm>
            <a:off x="4292029" y="4501987"/>
            <a:ext cx="3558779" cy="461665"/>
          </a:xfrm>
          <a:prstGeom prst="rect">
            <a:avLst/>
          </a:prstGeom>
          <a:noFill/>
        </p:spPr>
        <p:txBody>
          <a:bodyPr wrap="square" rtlCol="0">
            <a:spAutoFit/>
          </a:bodyPr>
          <a:lstStyle/>
          <a:p>
            <a:pPr algn="ctr"/>
            <a:r>
              <a:rPr lang="en-US" altLang="zh-CN" sz="2400" dirty="0">
                <a:solidFill>
                  <a:schemeClr val="bg1"/>
                </a:solidFill>
                <a:latin typeface="Cambria" panose="02040503050406030204" pitchFamily="18" charset="0"/>
                <a:ea typeface="Cambria" panose="02040503050406030204" pitchFamily="18" charset="0"/>
              </a:rPr>
              <a:t>Financial Optimization</a:t>
            </a:r>
            <a:endParaRPr lang="zh-CN" altLang="en-US" sz="2400" dirty="0">
              <a:solidFill>
                <a:schemeClr val="bg1"/>
              </a:solidFill>
              <a:latin typeface="Cambria" panose="02040503050406030204" pitchFamily="18" charset="0"/>
            </a:endParaRPr>
          </a:p>
        </p:txBody>
      </p:sp>
      <p:sp>
        <p:nvSpPr>
          <p:cNvPr id="39" name="Rectangle 38">
            <a:extLst>
              <a:ext uri="{FF2B5EF4-FFF2-40B4-BE49-F238E27FC236}">
                <a16:creationId xmlns:a16="http://schemas.microsoft.com/office/drawing/2014/main" id="{DC49F4F3-913E-1490-32EB-E2904330C453}"/>
              </a:ext>
            </a:extLst>
          </p:cNvPr>
          <p:cNvSpPr/>
          <p:nvPr/>
        </p:nvSpPr>
        <p:spPr>
          <a:xfrm>
            <a:off x="4292029" y="4496286"/>
            <a:ext cx="3558780" cy="2151862"/>
          </a:xfrm>
          <a:prstGeom prst="rect">
            <a:avLst/>
          </a:prstGeom>
          <a:noFill/>
          <a:ln w="19050">
            <a:solidFill>
              <a:srgbClr val="C4223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Rectangle 41">
            <a:extLst>
              <a:ext uri="{FF2B5EF4-FFF2-40B4-BE49-F238E27FC236}">
                <a16:creationId xmlns:a16="http://schemas.microsoft.com/office/drawing/2014/main" id="{3A7AD658-BC93-5389-84B4-22C7570009FD}"/>
              </a:ext>
            </a:extLst>
          </p:cNvPr>
          <p:cNvSpPr/>
          <p:nvPr/>
        </p:nvSpPr>
        <p:spPr>
          <a:xfrm>
            <a:off x="8220267" y="4496283"/>
            <a:ext cx="3588274" cy="490579"/>
          </a:xfrm>
          <a:prstGeom prst="rect">
            <a:avLst/>
          </a:prstGeom>
          <a:solidFill>
            <a:srgbClr val="C42238"/>
          </a:solidFill>
          <a:ln>
            <a:solidFill>
              <a:srgbClr val="99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a:extLst>
              <a:ext uri="{FF2B5EF4-FFF2-40B4-BE49-F238E27FC236}">
                <a16:creationId xmlns:a16="http://schemas.microsoft.com/office/drawing/2014/main" id="{48A3C706-D4FE-0932-7713-18B5A5260E5E}"/>
              </a:ext>
            </a:extLst>
          </p:cNvPr>
          <p:cNvSpPr txBox="1"/>
          <p:nvPr/>
        </p:nvSpPr>
        <p:spPr>
          <a:xfrm>
            <a:off x="8135274" y="4493207"/>
            <a:ext cx="3787754" cy="461665"/>
          </a:xfrm>
          <a:prstGeom prst="rect">
            <a:avLst/>
          </a:prstGeom>
          <a:noFill/>
        </p:spPr>
        <p:txBody>
          <a:bodyPr wrap="square" rtlCol="0">
            <a:spAutoFit/>
          </a:bodyPr>
          <a:lstStyle/>
          <a:p>
            <a:pPr algn="ctr"/>
            <a:r>
              <a:rPr lang="en-US" altLang="zh-CN" sz="2400" dirty="0">
                <a:solidFill>
                  <a:schemeClr val="bg1"/>
                </a:solidFill>
                <a:latin typeface="Cambria" panose="02040503050406030204" pitchFamily="18" charset="0"/>
                <a:ea typeface="Cambria" panose="02040503050406030204" pitchFamily="18" charset="0"/>
              </a:rPr>
              <a:t>Supply Chain Management</a:t>
            </a:r>
            <a:endParaRPr lang="zh-CN" altLang="en-US" sz="2400" dirty="0">
              <a:solidFill>
                <a:schemeClr val="bg1"/>
              </a:solidFill>
              <a:latin typeface="Cambria" panose="02040503050406030204" pitchFamily="18" charset="0"/>
            </a:endParaRPr>
          </a:p>
        </p:txBody>
      </p:sp>
      <p:sp>
        <p:nvSpPr>
          <p:cNvPr id="46" name="Rectangle 45">
            <a:extLst>
              <a:ext uri="{FF2B5EF4-FFF2-40B4-BE49-F238E27FC236}">
                <a16:creationId xmlns:a16="http://schemas.microsoft.com/office/drawing/2014/main" id="{5A1651E5-6126-9706-E44C-0630BF3EDE23}"/>
              </a:ext>
            </a:extLst>
          </p:cNvPr>
          <p:cNvSpPr/>
          <p:nvPr/>
        </p:nvSpPr>
        <p:spPr>
          <a:xfrm>
            <a:off x="8220265" y="4496285"/>
            <a:ext cx="3588276" cy="2151862"/>
          </a:xfrm>
          <a:prstGeom prst="rect">
            <a:avLst/>
          </a:prstGeom>
          <a:noFill/>
          <a:ln w="19050">
            <a:solidFill>
              <a:srgbClr val="C4223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TextBox 47">
            <a:extLst>
              <a:ext uri="{FF2B5EF4-FFF2-40B4-BE49-F238E27FC236}">
                <a16:creationId xmlns:a16="http://schemas.microsoft.com/office/drawing/2014/main" id="{7DA2CBA7-E05F-D72B-0A2D-61C7A6F1ED30}"/>
              </a:ext>
            </a:extLst>
          </p:cNvPr>
          <p:cNvSpPr txBox="1"/>
          <p:nvPr/>
        </p:nvSpPr>
        <p:spPr>
          <a:xfrm>
            <a:off x="334294" y="4996138"/>
            <a:ext cx="3558778" cy="1631216"/>
          </a:xfrm>
          <a:prstGeom prst="rect">
            <a:avLst/>
          </a:prstGeom>
          <a:noFill/>
        </p:spPr>
        <p:txBody>
          <a:bodyPr wrap="square" rtlCol="0">
            <a:spAutoFit/>
          </a:bodyPr>
          <a:lstStyle/>
          <a:p>
            <a:pPr marL="285750" indent="-285750">
              <a:buFont typeface="Arial" panose="020B0604020202020204" pitchFamily="34" charset="0"/>
              <a:buChar char="•"/>
            </a:pPr>
            <a:r>
              <a:rPr lang="en-US" altLang="zh-CN" sz="2000" dirty="0">
                <a:latin typeface="Cambria" panose="02040503050406030204" pitchFamily="18" charset="0"/>
                <a:ea typeface="Cambria" panose="02040503050406030204" pitchFamily="18" charset="0"/>
              </a:rPr>
              <a:t>100% product fill rate mandatory (no empty boxes)</a:t>
            </a:r>
          </a:p>
          <a:p>
            <a:pPr marL="285750" indent="-285750">
              <a:buFont typeface="Arial" panose="020B0604020202020204" pitchFamily="34" charset="0"/>
              <a:buChar char="•"/>
            </a:pPr>
            <a:r>
              <a:rPr lang="en-US" altLang="zh-CN" sz="2000" dirty="0">
                <a:latin typeface="Cambria" panose="02040503050406030204" pitchFamily="18" charset="0"/>
                <a:ea typeface="Cambria" panose="02040503050406030204" pitchFamily="18" charset="0"/>
              </a:rPr>
              <a:t>Product Category Distribution Standards Established</a:t>
            </a:r>
          </a:p>
        </p:txBody>
      </p:sp>
    </p:spTree>
    <p:extLst>
      <p:ext uri="{BB962C8B-B14F-4D97-AF65-F5344CB8AC3E}">
        <p14:creationId xmlns:p14="http://schemas.microsoft.com/office/powerpoint/2010/main" val="20042009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3F7B8D-DA2F-3F1A-9C5C-C7C162915A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C7A25E-C765-1EBD-62A9-CD479CDB47A2}"/>
              </a:ext>
            </a:extLst>
          </p:cNvPr>
          <p:cNvSpPr>
            <a:spLocks noGrp="1"/>
          </p:cNvSpPr>
          <p:nvPr>
            <p:ph type="title"/>
          </p:nvPr>
        </p:nvSpPr>
        <p:spPr>
          <a:xfrm>
            <a:off x="334297" y="117987"/>
            <a:ext cx="11444748" cy="953729"/>
          </a:xfrm>
        </p:spPr>
        <p:txBody>
          <a:bodyPr>
            <a:normAutofit/>
          </a:bodyPr>
          <a:lstStyle/>
          <a:p>
            <a:r>
              <a:rPr lang="en-US" altLang="zh-CN" sz="2800" dirty="0">
                <a:latin typeface="Cambria" panose="02040503050406030204" pitchFamily="18" charset="0"/>
                <a:ea typeface="Cambria" panose="02040503050406030204" pitchFamily="18" charset="0"/>
              </a:rPr>
              <a:t>Individual Advent Calendar Optimization Framework: Objective, Decision Variables, Constraints</a:t>
            </a:r>
            <a:endParaRPr lang="zh-CN" altLang="en-US" sz="2800" dirty="0">
              <a:latin typeface="Cambria" panose="02040503050406030204" pitchFamily="18" charset="0"/>
            </a:endParaRPr>
          </a:p>
        </p:txBody>
      </p:sp>
      <p:cxnSp>
        <p:nvCxnSpPr>
          <p:cNvPr id="5" name="Straight Connector 4">
            <a:extLst>
              <a:ext uri="{FF2B5EF4-FFF2-40B4-BE49-F238E27FC236}">
                <a16:creationId xmlns:a16="http://schemas.microsoft.com/office/drawing/2014/main" id="{DF924050-9EF8-54B0-A509-6C1A95B8FA72}"/>
              </a:ext>
            </a:extLst>
          </p:cNvPr>
          <p:cNvCxnSpPr/>
          <p:nvPr/>
        </p:nvCxnSpPr>
        <p:spPr>
          <a:xfrm>
            <a:off x="0" y="1101213"/>
            <a:ext cx="11779045" cy="0"/>
          </a:xfrm>
          <a:prstGeom prst="line">
            <a:avLst/>
          </a:prstGeom>
          <a:ln w="57150">
            <a:solidFill>
              <a:srgbClr val="C42238"/>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C9560809-16CC-E998-F8D3-D78EBEA15743}"/>
              </a:ext>
            </a:extLst>
          </p:cNvPr>
          <p:cNvSpPr/>
          <p:nvPr/>
        </p:nvSpPr>
        <p:spPr>
          <a:xfrm>
            <a:off x="4358364" y="1807167"/>
            <a:ext cx="2817688" cy="4838222"/>
          </a:xfrm>
          <a:prstGeom prst="rect">
            <a:avLst/>
          </a:prstGeom>
          <a:noFill/>
          <a:ln w="28575">
            <a:solidFill>
              <a:srgbClr val="C42238"/>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12">
            <a:extLst>
              <a:ext uri="{FF2B5EF4-FFF2-40B4-BE49-F238E27FC236}">
                <a16:creationId xmlns:a16="http://schemas.microsoft.com/office/drawing/2014/main" id="{27CEC8D2-1EC1-8ED6-B8F5-BAEFE82595E4}"/>
              </a:ext>
            </a:extLst>
          </p:cNvPr>
          <p:cNvSpPr/>
          <p:nvPr/>
        </p:nvSpPr>
        <p:spPr>
          <a:xfrm>
            <a:off x="7385328" y="1807166"/>
            <a:ext cx="4393717" cy="4801314"/>
          </a:xfrm>
          <a:prstGeom prst="rect">
            <a:avLst/>
          </a:prstGeom>
          <a:noFill/>
          <a:ln w="28575">
            <a:solidFill>
              <a:srgbClr val="C42238"/>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Rectangle 14">
            <a:extLst>
              <a:ext uri="{FF2B5EF4-FFF2-40B4-BE49-F238E27FC236}">
                <a16:creationId xmlns:a16="http://schemas.microsoft.com/office/drawing/2014/main" id="{119D8370-B7DF-5A53-8B06-D43A9D8EDC85}"/>
              </a:ext>
            </a:extLst>
          </p:cNvPr>
          <p:cNvSpPr/>
          <p:nvPr/>
        </p:nvSpPr>
        <p:spPr>
          <a:xfrm>
            <a:off x="412955" y="3542929"/>
            <a:ext cx="3735507" cy="3102460"/>
          </a:xfrm>
          <a:prstGeom prst="rect">
            <a:avLst/>
          </a:prstGeom>
          <a:noFill/>
          <a:ln w="28575">
            <a:solidFill>
              <a:srgbClr val="C42238"/>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Rectangle 15">
            <a:extLst>
              <a:ext uri="{FF2B5EF4-FFF2-40B4-BE49-F238E27FC236}">
                <a16:creationId xmlns:a16="http://schemas.microsoft.com/office/drawing/2014/main" id="{4FFF408B-3CE0-25CA-6834-640D83DCA827}"/>
              </a:ext>
            </a:extLst>
          </p:cNvPr>
          <p:cNvSpPr/>
          <p:nvPr/>
        </p:nvSpPr>
        <p:spPr>
          <a:xfrm>
            <a:off x="412955" y="1238488"/>
            <a:ext cx="3735507" cy="520856"/>
          </a:xfrm>
          <a:prstGeom prst="rect">
            <a:avLst/>
          </a:prstGeom>
          <a:solidFill>
            <a:srgbClr val="C422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ambria" panose="02040503050406030204" pitchFamily="18" charset="0"/>
                <a:ea typeface="Cambria" panose="02040503050406030204" pitchFamily="18" charset="0"/>
              </a:rPr>
              <a:t>Objective</a:t>
            </a:r>
            <a:endParaRPr lang="zh-CN" altLang="en-US" sz="2400" dirty="0">
              <a:latin typeface="Cambria" panose="02040503050406030204" pitchFamily="18" charset="0"/>
            </a:endParaRPr>
          </a:p>
        </p:txBody>
      </p:sp>
      <p:sp>
        <p:nvSpPr>
          <p:cNvPr id="17" name="Rectangle 16">
            <a:extLst>
              <a:ext uri="{FF2B5EF4-FFF2-40B4-BE49-F238E27FC236}">
                <a16:creationId xmlns:a16="http://schemas.microsoft.com/office/drawing/2014/main" id="{6CE589FC-F98D-CC83-EAC2-CCD563BDE516}"/>
              </a:ext>
            </a:extLst>
          </p:cNvPr>
          <p:cNvSpPr/>
          <p:nvPr/>
        </p:nvSpPr>
        <p:spPr>
          <a:xfrm>
            <a:off x="4358364" y="1238488"/>
            <a:ext cx="2817688" cy="520856"/>
          </a:xfrm>
          <a:prstGeom prst="rect">
            <a:avLst/>
          </a:prstGeom>
          <a:solidFill>
            <a:srgbClr val="C422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ambria" panose="02040503050406030204" pitchFamily="18" charset="0"/>
                <a:ea typeface="Cambria" panose="02040503050406030204" pitchFamily="18" charset="0"/>
              </a:rPr>
              <a:t>Decision Variables</a:t>
            </a:r>
            <a:endParaRPr lang="zh-CN" altLang="en-US" sz="2400" dirty="0">
              <a:latin typeface="Cambria" panose="02040503050406030204" pitchFamily="18" charset="0"/>
            </a:endParaRPr>
          </a:p>
        </p:txBody>
      </p:sp>
      <p:sp>
        <p:nvSpPr>
          <p:cNvPr id="18" name="Rectangle 17">
            <a:extLst>
              <a:ext uri="{FF2B5EF4-FFF2-40B4-BE49-F238E27FC236}">
                <a16:creationId xmlns:a16="http://schemas.microsoft.com/office/drawing/2014/main" id="{EB99E734-BEC6-9346-8B7F-BA7AA39ACAF3}"/>
              </a:ext>
            </a:extLst>
          </p:cNvPr>
          <p:cNvSpPr/>
          <p:nvPr/>
        </p:nvSpPr>
        <p:spPr>
          <a:xfrm>
            <a:off x="7385328" y="1238488"/>
            <a:ext cx="4393717" cy="520856"/>
          </a:xfrm>
          <a:prstGeom prst="rect">
            <a:avLst/>
          </a:prstGeom>
          <a:solidFill>
            <a:srgbClr val="C422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ambria" panose="02040503050406030204" pitchFamily="18" charset="0"/>
                <a:ea typeface="Cambria" panose="02040503050406030204" pitchFamily="18" charset="0"/>
              </a:rPr>
              <a:t>Optimization Model Constraints</a:t>
            </a:r>
            <a:endParaRPr lang="zh-CN" altLang="en-US" sz="2400" dirty="0">
              <a:latin typeface="Cambria" panose="02040503050406030204" pitchFamily="18" charset="0"/>
            </a:endParaRPr>
          </a:p>
        </p:txBody>
      </p:sp>
      <p:sp>
        <p:nvSpPr>
          <p:cNvPr id="19" name="TextBox 18">
            <a:extLst>
              <a:ext uri="{FF2B5EF4-FFF2-40B4-BE49-F238E27FC236}">
                <a16:creationId xmlns:a16="http://schemas.microsoft.com/office/drawing/2014/main" id="{F4B411AB-F604-A978-D84A-45A9EC146624}"/>
              </a:ext>
            </a:extLst>
          </p:cNvPr>
          <p:cNvSpPr txBox="1"/>
          <p:nvPr/>
        </p:nvSpPr>
        <p:spPr>
          <a:xfrm>
            <a:off x="530838" y="1993001"/>
            <a:ext cx="3499739" cy="1200329"/>
          </a:xfrm>
          <a:prstGeom prst="rect">
            <a:avLst/>
          </a:prstGeom>
          <a:noFill/>
        </p:spPr>
        <p:txBody>
          <a:bodyPr wrap="square" rtlCol="0">
            <a:spAutoFit/>
          </a:bodyPr>
          <a:lstStyle/>
          <a:p>
            <a:r>
              <a:rPr lang="en-US" altLang="zh-CN" dirty="0">
                <a:latin typeface="Cambria" panose="02040503050406030204" pitchFamily="18" charset="0"/>
                <a:ea typeface="Cambria" panose="02040503050406030204" pitchFamily="18" charset="0"/>
              </a:rPr>
              <a:t>Analysis focuses on determining two distinct cost minimization scenarios for the Chanel Advent Calendar 2024:</a:t>
            </a:r>
          </a:p>
        </p:txBody>
      </p:sp>
      <p:sp>
        <p:nvSpPr>
          <p:cNvPr id="3" name="TextBox 2">
            <a:extLst>
              <a:ext uri="{FF2B5EF4-FFF2-40B4-BE49-F238E27FC236}">
                <a16:creationId xmlns:a16="http://schemas.microsoft.com/office/drawing/2014/main" id="{55FDEDF9-6352-3593-5C04-3E82E414B50C}"/>
              </a:ext>
            </a:extLst>
          </p:cNvPr>
          <p:cNvSpPr txBox="1"/>
          <p:nvPr/>
        </p:nvSpPr>
        <p:spPr>
          <a:xfrm>
            <a:off x="7511195" y="1964119"/>
            <a:ext cx="4149967" cy="4524315"/>
          </a:xfrm>
          <a:prstGeom prst="rect">
            <a:avLst/>
          </a:prstGeom>
          <a:noFill/>
        </p:spPr>
        <p:txBody>
          <a:bodyPr wrap="square" rtlCol="0">
            <a:spAutoFit/>
          </a:bodyPr>
          <a:lstStyle/>
          <a:p>
            <a:r>
              <a:rPr lang="en-US" altLang="zh-CN" b="1" dirty="0">
                <a:latin typeface="Cambria" panose="02040503050406030204" pitchFamily="18" charset="0"/>
                <a:ea typeface="Cambria" panose="02040503050406030204" pitchFamily="18" charset="0"/>
              </a:rPr>
              <a:t>1. Box Allocation Requirements</a:t>
            </a:r>
          </a:p>
          <a:p>
            <a:r>
              <a:rPr lang="en-US" altLang="zh-CN" dirty="0">
                <a:latin typeface="Cambria" panose="02040503050406030204" pitchFamily="18" charset="0"/>
                <a:ea typeface="Cambria" panose="02040503050406030204" pitchFamily="18" charset="0"/>
              </a:rPr>
              <a:t>Each of the 31 boxes in the advent calendar must be assigned exactly one product.</a:t>
            </a:r>
          </a:p>
          <a:p>
            <a:r>
              <a:rPr lang="en-US" altLang="zh-CN" b="1" dirty="0">
                <a:latin typeface="Cambria" panose="02040503050406030204" pitchFamily="18" charset="0"/>
                <a:ea typeface="Cambria" panose="02040503050406030204" pitchFamily="18" charset="0"/>
              </a:rPr>
              <a:t>2. Product Category Distribution Rules</a:t>
            </a:r>
          </a:p>
          <a:p>
            <a:r>
              <a:rPr lang="en-US" altLang="zh-CN" dirty="0">
                <a:latin typeface="Cambria" panose="02040503050406030204" pitchFamily="18" charset="0"/>
                <a:ea typeface="Cambria" panose="02040503050406030204" pitchFamily="18" charset="0"/>
              </a:rPr>
              <a:t>Maximum of 3 identical products from large categories (Eyes, Lips, Fragrance)</a:t>
            </a:r>
          </a:p>
          <a:p>
            <a:r>
              <a:rPr lang="en-US" altLang="zh-CN" dirty="0">
                <a:latin typeface="Cambria" panose="02040503050406030204" pitchFamily="18" charset="0"/>
                <a:ea typeface="Cambria" panose="02040503050406030204" pitchFamily="18" charset="0"/>
              </a:rPr>
              <a:t>No product duplication allowed within small categories</a:t>
            </a:r>
          </a:p>
          <a:p>
            <a:r>
              <a:rPr lang="en-US" altLang="zh-CN" b="1" dirty="0">
                <a:latin typeface="Cambria" panose="02040503050406030204" pitchFamily="18" charset="0"/>
                <a:ea typeface="Cambria" panose="02040503050406030204" pitchFamily="18" charset="0"/>
              </a:rPr>
              <a:t>3. Niche Product Marketing Strategy</a:t>
            </a:r>
          </a:p>
          <a:p>
            <a:r>
              <a:rPr lang="en-US" altLang="zh-CN" dirty="0">
                <a:latin typeface="Cambria" panose="02040503050406030204" pitchFamily="18" charset="0"/>
                <a:ea typeface="Cambria" panose="02040503050406030204" pitchFamily="18" charset="0"/>
              </a:rPr>
              <a:t>To introduce customers to new and unique products:</a:t>
            </a:r>
          </a:p>
          <a:p>
            <a:r>
              <a:rPr lang="en-US" altLang="zh-CN" dirty="0">
                <a:latin typeface="Cambria" panose="02040503050406030204" pitchFamily="18" charset="0"/>
                <a:ea typeface="Cambria" panose="02040503050406030204" pitchFamily="18" charset="0"/>
              </a:rPr>
              <a:t>Minimum: 1 niche product per calendar</a:t>
            </a:r>
          </a:p>
          <a:p>
            <a:r>
              <a:rPr lang="en-US" altLang="zh-CN" dirty="0">
                <a:latin typeface="Cambria" panose="02040503050406030204" pitchFamily="18" charset="0"/>
                <a:ea typeface="Cambria" panose="02040503050406030204" pitchFamily="18" charset="0"/>
              </a:rPr>
              <a:t>Maximum: 3 niche products per calendar</a:t>
            </a:r>
          </a:p>
        </p:txBody>
      </p:sp>
      <p:sp>
        <p:nvSpPr>
          <p:cNvPr id="6" name="TextBox 5">
            <a:extLst>
              <a:ext uri="{FF2B5EF4-FFF2-40B4-BE49-F238E27FC236}">
                <a16:creationId xmlns:a16="http://schemas.microsoft.com/office/drawing/2014/main" id="{25003416-3CE3-EEE9-8F1B-7BD7EF18439A}"/>
              </a:ext>
            </a:extLst>
          </p:cNvPr>
          <p:cNvSpPr txBox="1"/>
          <p:nvPr/>
        </p:nvSpPr>
        <p:spPr>
          <a:xfrm>
            <a:off x="4392210" y="1807166"/>
            <a:ext cx="2783842" cy="4770537"/>
          </a:xfrm>
          <a:prstGeom prst="rect">
            <a:avLst/>
          </a:prstGeom>
          <a:noFill/>
        </p:spPr>
        <p:txBody>
          <a:bodyPr wrap="square" rtlCol="0">
            <a:spAutoFit/>
          </a:bodyPr>
          <a:lstStyle/>
          <a:p>
            <a:r>
              <a:rPr lang="en-US" altLang="zh-CN" sz="1600" b="1" dirty="0">
                <a:latin typeface="Cambria" panose="02040503050406030204" pitchFamily="18" charset="0"/>
                <a:ea typeface="Cambria" panose="02040503050406030204" pitchFamily="18" charset="0"/>
              </a:rPr>
              <a:t>Product Identifier</a:t>
            </a:r>
            <a:r>
              <a:rPr lang="en-US" altLang="zh-CN" sz="1600" dirty="0">
                <a:latin typeface="Cambria" panose="02040503050406030204" pitchFamily="18" charset="0"/>
                <a:ea typeface="Cambria" panose="02040503050406030204" pitchFamily="18" charset="0"/>
              </a:rPr>
              <a:t>: Designation of individual items from Chanel's complete product assortment</a:t>
            </a:r>
          </a:p>
          <a:p>
            <a:r>
              <a:rPr lang="en-US" altLang="zh-CN" sz="1600" b="1" dirty="0">
                <a:latin typeface="Cambria" panose="02040503050406030204" pitchFamily="18" charset="0"/>
                <a:ea typeface="Cambria" panose="02040503050406030204" pitchFamily="18" charset="0"/>
              </a:rPr>
              <a:t>Box Assignment</a:t>
            </a:r>
            <a:r>
              <a:rPr lang="en-US" altLang="zh-CN" sz="1600" dirty="0">
                <a:latin typeface="Cambria" panose="02040503050406030204" pitchFamily="18" charset="0"/>
                <a:ea typeface="Cambria" panose="02040503050406030204" pitchFamily="18" charset="0"/>
              </a:rPr>
              <a:t>: Specified daily position within the advent calendar (Days 1-31)</a:t>
            </a:r>
          </a:p>
          <a:p>
            <a:endParaRPr lang="en-US" altLang="zh-CN" sz="1600" dirty="0">
              <a:latin typeface="Cambria" panose="02040503050406030204" pitchFamily="18" charset="0"/>
              <a:ea typeface="Cambria" panose="02040503050406030204" pitchFamily="18" charset="0"/>
            </a:endParaRPr>
          </a:p>
          <a:p>
            <a:r>
              <a:rPr lang="en-US" altLang="zh-CN" sz="1600" b="1" dirty="0">
                <a:latin typeface="Cambria" panose="02040503050406030204" pitchFamily="18" charset="0"/>
                <a:ea typeface="Cambria" panose="02040503050406030204" pitchFamily="18" charset="0"/>
              </a:rPr>
              <a:t>Decision Outcomes</a:t>
            </a:r>
          </a:p>
          <a:p>
            <a:r>
              <a:rPr lang="en-US" altLang="zh-CN" sz="1600" b="1" dirty="0">
                <a:latin typeface="Cambria" panose="02040503050406030204" pitchFamily="18" charset="0"/>
                <a:ea typeface="Cambria" panose="02040503050406030204" pitchFamily="18" charset="0"/>
              </a:rPr>
              <a:t>Selected Placement (Value = 1)</a:t>
            </a:r>
            <a:r>
              <a:rPr lang="en-US" altLang="zh-CN" sz="1600" dirty="0">
                <a:latin typeface="Cambria" panose="02040503050406030204" pitchFamily="18" charset="0"/>
                <a:ea typeface="Cambria" panose="02040503050406030204" pitchFamily="18" charset="0"/>
              </a:rPr>
              <a:t>: The designated product is allocated to the specified box position in a particular calendar unit</a:t>
            </a:r>
          </a:p>
          <a:p>
            <a:r>
              <a:rPr lang="en-US" altLang="zh-CN" sz="1600" b="1" dirty="0">
                <a:latin typeface="Cambria" panose="02040503050406030204" pitchFamily="18" charset="0"/>
                <a:ea typeface="Cambria" panose="02040503050406030204" pitchFamily="18" charset="0"/>
              </a:rPr>
              <a:t>Non-Selection (Value = 0)</a:t>
            </a:r>
            <a:r>
              <a:rPr lang="en-US" altLang="zh-CN" sz="1600" dirty="0">
                <a:latin typeface="Cambria" panose="02040503050406030204" pitchFamily="18" charset="0"/>
                <a:ea typeface="Cambria" panose="02040503050406030204" pitchFamily="18" charset="0"/>
              </a:rPr>
              <a:t>: The designated product is not assigned to the specified box position in a particular calendar unit</a:t>
            </a:r>
          </a:p>
        </p:txBody>
      </p:sp>
      <p:sp>
        <p:nvSpPr>
          <p:cNvPr id="10" name="Rectangle 9">
            <a:extLst>
              <a:ext uri="{FF2B5EF4-FFF2-40B4-BE49-F238E27FC236}">
                <a16:creationId xmlns:a16="http://schemas.microsoft.com/office/drawing/2014/main" id="{CFCDE2CB-D2D9-CDA8-71E9-5B83AF18BACE}"/>
              </a:ext>
            </a:extLst>
          </p:cNvPr>
          <p:cNvSpPr/>
          <p:nvPr/>
        </p:nvSpPr>
        <p:spPr>
          <a:xfrm>
            <a:off x="412953" y="1818202"/>
            <a:ext cx="3735507" cy="1549928"/>
          </a:xfrm>
          <a:prstGeom prst="rect">
            <a:avLst/>
          </a:prstGeom>
          <a:noFill/>
          <a:ln w="28575">
            <a:solidFill>
              <a:srgbClr val="C42238"/>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a:extLst>
              <a:ext uri="{FF2B5EF4-FFF2-40B4-BE49-F238E27FC236}">
                <a16:creationId xmlns:a16="http://schemas.microsoft.com/office/drawing/2014/main" id="{FF2899AC-3608-04F1-F176-1F320A1BCD0A}"/>
              </a:ext>
            </a:extLst>
          </p:cNvPr>
          <p:cNvSpPr txBox="1"/>
          <p:nvPr/>
        </p:nvSpPr>
        <p:spPr>
          <a:xfrm>
            <a:off x="530837" y="3684253"/>
            <a:ext cx="3499739" cy="2585323"/>
          </a:xfrm>
          <a:prstGeom prst="rect">
            <a:avLst/>
          </a:prstGeom>
          <a:noFill/>
        </p:spPr>
        <p:txBody>
          <a:bodyPr wrap="square" rtlCol="0">
            <a:spAutoFit/>
          </a:bodyPr>
          <a:lstStyle/>
          <a:p>
            <a:r>
              <a:rPr lang="en-US" altLang="zh-CN" b="1" dirty="0">
                <a:latin typeface="Cambria" panose="02040503050406030204" pitchFamily="18" charset="0"/>
                <a:ea typeface="Cambria" panose="02040503050406030204" pitchFamily="18" charset="0"/>
              </a:rPr>
              <a:t>Scenario 1:</a:t>
            </a:r>
          </a:p>
          <a:p>
            <a:r>
              <a:rPr lang="en-US" altLang="zh-CN" b="1" dirty="0">
                <a:latin typeface="Cambria" panose="02040503050406030204" pitchFamily="18" charset="0"/>
                <a:ea typeface="Cambria" panose="02040503050406030204" pitchFamily="18" charset="0"/>
              </a:rPr>
              <a:t>Individual Calendar Cost Minimization</a:t>
            </a:r>
          </a:p>
          <a:p>
            <a:pPr marL="342900" indent="-342900">
              <a:buAutoNum type="arabicPeriod"/>
            </a:pPr>
            <a:endParaRPr lang="en-US" altLang="zh-CN" b="1" dirty="0">
              <a:latin typeface="Cambria" panose="02040503050406030204" pitchFamily="18" charset="0"/>
              <a:ea typeface="Cambria" panose="02040503050406030204" pitchFamily="18" charset="0"/>
            </a:endParaRPr>
          </a:p>
          <a:p>
            <a:r>
              <a:rPr lang="en-US" altLang="zh-CN" dirty="0">
                <a:latin typeface="Cambria" panose="02040503050406030204" pitchFamily="18" charset="0"/>
                <a:ea typeface="Cambria" panose="02040503050406030204" pitchFamily="18" charset="0"/>
              </a:rPr>
              <a:t>The first objective is to identify the lowest possible cost for producing a single advent calendar, assuming unlimited products available.</a:t>
            </a:r>
          </a:p>
        </p:txBody>
      </p:sp>
    </p:spTree>
    <p:extLst>
      <p:ext uri="{BB962C8B-B14F-4D97-AF65-F5344CB8AC3E}">
        <p14:creationId xmlns:p14="http://schemas.microsoft.com/office/powerpoint/2010/main" val="3915499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52B88D-9298-5EEA-1A8A-0DD83EA57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30CB79-2E03-B85C-771E-F3298DE6B0E0}"/>
              </a:ext>
            </a:extLst>
          </p:cNvPr>
          <p:cNvSpPr>
            <a:spLocks noGrp="1"/>
          </p:cNvSpPr>
          <p:nvPr>
            <p:ph type="title"/>
          </p:nvPr>
        </p:nvSpPr>
        <p:spPr>
          <a:xfrm>
            <a:off x="412953" y="120516"/>
            <a:ext cx="11366092" cy="953729"/>
          </a:xfrm>
        </p:spPr>
        <p:txBody>
          <a:bodyPr>
            <a:normAutofit/>
          </a:bodyPr>
          <a:lstStyle/>
          <a:p>
            <a:r>
              <a:rPr lang="en-US" altLang="zh-CN" sz="2800" dirty="0">
                <a:latin typeface="Cambria" panose="02040503050406030204" pitchFamily="18" charset="0"/>
                <a:ea typeface="Cambria" panose="02040503050406030204" pitchFamily="18" charset="0"/>
              </a:rPr>
              <a:t>Bulk Production Advent Calendar Optimization Framework: Objective, Decision Variables, Constraints</a:t>
            </a:r>
            <a:endParaRPr lang="zh-CN" altLang="en-US" sz="2800" dirty="0">
              <a:latin typeface="Cambria" panose="02040503050406030204" pitchFamily="18" charset="0"/>
            </a:endParaRPr>
          </a:p>
        </p:txBody>
      </p:sp>
      <p:cxnSp>
        <p:nvCxnSpPr>
          <p:cNvPr id="5" name="Straight Connector 4">
            <a:extLst>
              <a:ext uri="{FF2B5EF4-FFF2-40B4-BE49-F238E27FC236}">
                <a16:creationId xmlns:a16="http://schemas.microsoft.com/office/drawing/2014/main" id="{BC9A4604-E6E1-71F0-1F4A-7AB75E4EA477}"/>
              </a:ext>
            </a:extLst>
          </p:cNvPr>
          <p:cNvCxnSpPr/>
          <p:nvPr/>
        </p:nvCxnSpPr>
        <p:spPr>
          <a:xfrm>
            <a:off x="0" y="1101213"/>
            <a:ext cx="11779045" cy="0"/>
          </a:xfrm>
          <a:prstGeom prst="line">
            <a:avLst/>
          </a:prstGeom>
          <a:ln w="57150">
            <a:solidFill>
              <a:srgbClr val="C42238"/>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DCABFB02-2F44-D6AC-0CDC-EBCC82448331}"/>
              </a:ext>
            </a:extLst>
          </p:cNvPr>
          <p:cNvSpPr/>
          <p:nvPr/>
        </p:nvSpPr>
        <p:spPr>
          <a:xfrm>
            <a:off x="3712433" y="3418609"/>
            <a:ext cx="4750847" cy="3129579"/>
          </a:xfrm>
          <a:prstGeom prst="rect">
            <a:avLst/>
          </a:prstGeom>
          <a:noFill/>
          <a:ln w="28575">
            <a:solidFill>
              <a:srgbClr val="C42238"/>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12">
            <a:extLst>
              <a:ext uri="{FF2B5EF4-FFF2-40B4-BE49-F238E27FC236}">
                <a16:creationId xmlns:a16="http://schemas.microsoft.com/office/drawing/2014/main" id="{A7078DBF-CE8F-F370-718C-0F648D9457B0}"/>
              </a:ext>
            </a:extLst>
          </p:cNvPr>
          <p:cNvSpPr/>
          <p:nvPr/>
        </p:nvSpPr>
        <p:spPr>
          <a:xfrm>
            <a:off x="8666480" y="3418608"/>
            <a:ext cx="3112565" cy="3129579"/>
          </a:xfrm>
          <a:prstGeom prst="rect">
            <a:avLst/>
          </a:prstGeom>
          <a:noFill/>
          <a:ln w="28575">
            <a:solidFill>
              <a:srgbClr val="C42238"/>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Rectangle 14">
            <a:extLst>
              <a:ext uri="{FF2B5EF4-FFF2-40B4-BE49-F238E27FC236}">
                <a16:creationId xmlns:a16="http://schemas.microsoft.com/office/drawing/2014/main" id="{42D63D29-C493-EE9B-1B64-830311D8336A}"/>
              </a:ext>
            </a:extLst>
          </p:cNvPr>
          <p:cNvSpPr/>
          <p:nvPr/>
        </p:nvSpPr>
        <p:spPr>
          <a:xfrm>
            <a:off x="412953" y="3445728"/>
            <a:ext cx="3075960" cy="3102460"/>
          </a:xfrm>
          <a:prstGeom prst="rect">
            <a:avLst/>
          </a:prstGeom>
          <a:noFill/>
          <a:ln w="28575">
            <a:solidFill>
              <a:srgbClr val="C42238"/>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15">
            <a:extLst>
              <a:ext uri="{FF2B5EF4-FFF2-40B4-BE49-F238E27FC236}">
                <a16:creationId xmlns:a16="http://schemas.microsoft.com/office/drawing/2014/main" id="{EB16D4C7-4572-33E1-4607-C02EE85958E9}"/>
              </a:ext>
            </a:extLst>
          </p:cNvPr>
          <p:cNvSpPr/>
          <p:nvPr/>
        </p:nvSpPr>
        <p:spPr>
          <a:xfrm>
            <a:off x="412956" y="2787598"/>
            <a:ext cx="3075958" cy="520856"/>
          </a:xfrm>
          <a:prstGeom prst="rect">
            <a:avLst/>
          </a:prstGeom>
          <a:solidFill>
            <a:srgbClr val="C422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ambria" panose="02040503050406030204" pitchFamily="18" charset="0"/>
                <a:ea typeface="Cambria" panose="02040503050406030204" pitchFamily="18" charset="0"/>
              </a:rPr>
              <a:t>Objective</a:t>
            </a:r>
            <a:endParaRPr lang="zh-CN" altLang="en-US" sz="2400" dirty="0">
              <a:latin typeface="Cambria" panose="02040503050406030204" pitchFamily="18" charset="0"/>
            </a:endParaRPr>
          </a:p>
        </p:txBody>
      </p:sp>
      <p:sp>
        <p:nvSpPr>
          <p:cNvPr id="17" name="Rectangle 16">
            <a:extLst>
              <a:ext uri="{FF2B5EF4-FFF2-40B4-BE49-F238E27FC236}">
                <a16:creationId xmlns:a16="http://schemas.microsoft.com/office/drawing/2014/main" id="{BEA60FCB-B760-400B-0D42-98F1E7FE86CC}"/>
              </a:ext>
            </a:extLst>
          </p:cNvPr>
          <p:cNvSpPr/>
          <p:nvPr/>
        </p:nvSpPr>
        <p:spPr>
          <a:xfrm>
            <a:off x="3688080" y="2787598"/>
            <a:ext cx="4775200" cy="520856"/>
          </a:xfrm>
          <a:prstGeom prst="rect">
            <a:avLst/>
          </a:prstGeom>
          <a:solidFill>
            <a:srgbClr val="C422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ambria" panose="02040503050406030204" pitchFamily="18" charset="0"/>
                <a:ea typeface="Cambria" panose="02040503050406030204" pitchFamily="18" charset="0"/>
              </a:rPr>
              <a:t>Decision Variables</a:t>
            </a:r>
            <a:endParaRPr lang="zh-CN" altLang="en-US" sz="2400" dirty="0">
              <a:latin typeface="Cambria" panose="02040503050406030204" pitchFamily="18" charset="0"/>
            </a:endParaRPr>
          </a:p>
        </p:txBody>
      </p:sp>
      <p:sp>
        <p:nvSpPr>
          <p:cNvPr id="18" name="Rectangle 17">
            <a:extLst>
              <a:ext uri="{FF2B5EF4-FFF2-40B4-BE49-F238E27FC236}">
                <a16:creationId xmlns:a16="http://schemas.microsoft.com/office/drawing/2014/main" id="{9319AB71-77D9-F724-45EC-D1878D43B84F}"/>
              </a:ext>
            </a:extLst>
          </p:cNvPr>
          <p:cNvSpPr/>
          <p:nvPr/>
        </p:nvSpPr>
        <p:spPr>
          <a:xfrm>
            <a:off x="8666480" y="2787598"/>
            <a:ext cx="3112565" cy="520856"/>
          </a:xfrm>
          <a:prstGeom prst="rect">
            <a:avLst/>
          </a:prstGeom>
          <a:solidFill>
            <a:srgbClr val="C422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Cambria" panose="02040503050406030204" pitchFamily="18" charset="0"/>
                <a:ea typeface="Cambria" panose="02040503050406030204" pitchFamily="18" charset="0"/>
              </a:rPr>
              <a:t>Model Constraints</a:t>
            </a:r>
            <a:endParaRPr lang="zh-CN" altLang="en-US" sz="2400" dirty="0">
              <a:latin typeface="Cambria" panose="02040503050406030204" pitchFamily="18" charset="0"/>
            </a:endParaRPr>
          </a:p>
        </p:txBody>
      </p:sp>
      <p:sp>
        <p:nvSpPr>
          <p:cNvPr id="19" name="TextBox 18">
            <a:extLst>
              <a:ext uri="{FF2B5EF4-FFF2-40B4-BE49-F238E27FC236}">
                <a16:creationId xmlns:a16="http://schemas.microsoft.com/office/drawing/2014/main" id="{1D2CE51A-9275-D967-42C4-4A05C9081506}"/>
              </a:ext>
            </a:extLst>
          </p:cNvPr>
          <p:cNvSpPr txBox="1"/>
          <p:nvPr/>
        </p:nvSpPr>
        <p:spPr>
          <a:xfrm>
            <a:off x="530834" y="3565797"/>
            <a:ext cx="2958079" cy="2862322"/>
          </a:xfrm>
          <a:prstGeom prst="rect">
            <a:avLst/>
          </a:prstGeom>
          <a:noFill/>
        </p:spPr>
        <p:txBody>
          <a:bodyPr wrap="square" rtlCol="0">
            <a:spAutoFit/>
          </a:bodyPr>
          <a:lstStyle/>
          <a:p>
            <a:r>
              <a:rPr lang="en-US" altLang="zh-CN" b="1" dirty="0">
                <a:latin typeface="Cambria" panose="02040503050406030204" pitchFamily="18" charset="0"/>
                <a:ea typeface="Cambria" panose="02040503050406030204" pitchFamily="18" charset="0"/>
              </a:rPr>
              <a:t>Scenario 2:</a:t>
            </a:r>
          </a:p>
          <a:p>
            <a:r>
              <a:rPr lang="en-US" altLang="zh-CN" b="1" dirty="0">
                <a:latin typeface="Cambria" panose="02040503050406030204" pitchFamily="18" charset="0"/>
                <a:ea typeface="Cambria" panose="02040503050406030204" pitchFamily="18" charset="0"/>
              </a:rPr>
              <a:t>Bulk Production Cost Minimization</a:t>
            </a:r>
          </a:p>
          <a:p>
            <a:r>
              <a:rPr lang="en-US" altLang="zh-CN" dirty="0">
                <a:latin typeface="Cambria" panose="02040503050406030204" pitchFamily="18" charset="0"/>
                <a:ea typeface="Cambria" panose="02040503050406030204" pitchFamily="18" charset="0"/>
              </a:rPr>
              <a:t>The second objective is to determine the minimum cost per calendar when producing 100 units, considering real-world inventory constraints of 70 units per product.</a:t>
            </a:r>
          </a:p>
        </p:txBody>
      </p:sp>
      <p:sp>
        <p:nvSpPr>
          <p:cNvPr id="3" name="TextBox 2">
            <a:extLst>
              <a:ext uri="{FF2B5EF4-FFF2-40B4-BE49-F238E27FC236}">
                <a16:creationId xmlns:a16="http://schemas.microsoft.com/office/drawing/2014/main" id="{83969086-91D2-089F-E79B-1FF301DD8B1E}"/>
              </a:ext>
            </a:extLst>
          </p:cNvPr>
          <p:cNvSpPr txBox="1"/>
          <p:nvPr/>
        </p:nvSpPr>
        <p:spPr>
          <a:xfrm>
            <a:off x="8768080" y="3550115"/>
            <a:ext cx="2893084" cy="2862322"/>
          </a:xfrm>
          <a:prstGeom prst="rect">
            <a:avLst/>
          </a:prstGeom>
          <a:noFill/>
        </p:spPr>
        <p:txBody>
          <a:bodyPr wrap="square" rtlCol="0">
            <a:spAutoFit/>
          </a:bodyPr>
          <a:lstStyle/>
          <a:p>
            <a:r>
              <a:rPr lang="en-US" altLang="zh-CN" dirty="0">
                <a:latin typeface="Cambria" panose="02040503050406030204" pitchFamily="18" charset="0"/>
                <a:ea typeface="Cambria" panose="02040503050406030204" pitchFamily="18" charset="0"/>
              </a:rPr>
              <a:t>Resource Allocation Constraints for Large-Scale Production:</a:t>
            </a:r>
          </a:p>
          <a:p>
            <a:endParaRPr lang="en-US" altLang="zh-CN" b="1" dirty="0">
              <a:latin typeface="Cambria" panose="02040503050406030204" pitchFamily="18" charset="0"/>
              <a:ea typeface="Cambria" panose="02040503050406030204" pitchFamily="18" charset="0"/>
            </a:endParaRPr>
          </a:p>
          <a:p>
            <a:r>
              <a:rPr lang="en-US" altLang="zh-CN" b="1" dirty="0">
                <a:latin typeface="Cambria" panose="02040503050406030204" pitchFamily="18" charset="0"/>
                <a:ea typeface="Cambria" panose="02040503050406030204" pitchFamily="18" charset="0"/>
              </a:rPr>
              <a:t>4. Inventory Management Constraints</a:t>
            </a:r>
          </a:p>
          <a:p>
            <a:r>
              <a:rPr lang="en-US" altLang="zh-CN" dirty="0">
                <a:latin typeface="Cambria" panose="02040503050406030204" pitchFamily="18" charset="0"/>
                <a:ea typeface="Cambria" panose="02040503050406030204" pitchFamily="18" charset="0"/>
              </a:rPr>
              <a:t>Each product type has a fixed inventory of 70 units.</a:t>
            </a:r>
          </a:p>
          <a:p>
            <a:r>
              <a:rPr lang="en-US" altLang="zh-CN" dirty="0">
                <a:latin typeface="Cambria" panose="02040503050406030204" pitchFamily="18" charset="0"/>
                <a:ea typeface="Cambria" panose="02040503050406030204" pitchFamily="18" charset="0"/>
              </a:rPr>
              <a:t>Target allocation volume: 100 advent calendars.</a:t>
            </a:r>
          </a:p>
        </p:txBody>
      </p:sp>
      <p:sp>
        <p:nvSpPr>
          <p:cNvPr id="6" name="TextBox 5">
            <a:extLst>
              <a:ext uri="{FF2B5EF4-FFF2-40B4-BE49-F238E27FC236}">
                <a16:creationId xmlns:a16="http://schemas.microsoft.com/office/drawing/2014/main" id="{F6EB6022-AEAE-9B4F-2D90-8B181338020C}"/>
              </a:ext>
            </a:extLst>
          </p:cNvPr>
          <p:cNvSpPr txBox="1"/>
          <p:nvPr/>
        </p:nvSpPr>
        <p:spPr>
          <a:xfrm>
            <a:off x="3712433" y="3550115"/>
            <a:ext cx="4750847" cy="2308324"/>
          </a:xfrm>
          <a:prstGeom prst="rect">
            <a:avLst/>
          </a:prstGeom>
          <a:noFill/>
        </p:spPr>
        <p:txBody>
          <a:bodyPr wrap="square" rtlCol="0">
            <a:spAutoFit/>
          </a:bodyPr>
          <a:lstStyle/>
          <a:p>
            <a:r>
              <a:rPr lang="en-US" altLang="zh-CN" b="1" dirty="0">
                <a:latin typeface="Cambria" panose="02040503050406030204" pitchFamily="18" charset="0"/>
                <a:ea typeface="Cambria" panose="02040503050406030204" pitchFamily="18" charset="0"/>
              </a:rPr>
              <a:t>Product Identifier</a:t>
            </a:r>
            <a:r>
              <a:rPr lang="en-US" altLang="zh-CN" dirty="0">
                <a:latin typeface="Cambria" panose="02040503050406030204" pitchFamily="18" charset="0"/>
                <a:ea typeface="Cambria" panose="02040503050406030204" pitchFamily="18" charset="0"/>
              </a:rPr>
              <a:t>: Designation of individual items from Chanel's complete product assortment</a:t>
            </a:r>
          </a:p>
          <a:p>
            <a:r>
              <a:rPr lang="en-US" altLang="zh-CN" b="1" dirty="0">
                <a:latin typeface="Cambria" panose="02040503050406030204" pitchFamily="18" charset="0"/>
                <a:ea typeface="Cambria" panose="02040503050406030204" pitchFamily="18" charset="0"/>
              </a:rPr>
              <a:t>Box Assignment</a:t>
            </a:r>
            <a:r>
              <a:rPr lang="en-US" altLang="zh-CN" dirty="0">
                <a:latin typeface="Cambria" panose="02040503050406030204" pitchFamily="18" charset="0"/>
                <a:ea typeface="Cambria" panose="02040503050406030204" pitchFamily="18" charset="0"/>
              </a:rPr>
              <a:t>: Specified daily position within the advent calendar (Days 1-31)</a:t>
            </a:r>
          </a:p>
          <a:p>
            <a:r>
              <a:rPr lang="en-US" altLang="zh-CN" b="1" dirty="0">
                <a:latin typeface="Cambria" panose="02040503050406030204" pitchFamily="18" charset="0"/>
                <a:ea typeface="Cambria" panose="02040503050406030204" pitchFamily="18" charset="0"/>
              </a:rPr>
              <a:t>Production Sequence</a:t>
            </a:r>
            <a:r>
              <a:rPr lang="en-US" altLang="zh-CN" dirty="0">
                <a:latin typeface="Cambria" panose="02040503050406030204" pitchFamily="18" charset="0"/>
                <a:ea typeface="Cambria" panose="02040503050406030204" pitchFamily="18" charset="0"/>
              </a:rPr>
              <a:t>: Individual calendar identification within total production quantity (Units 1-100)</a:t>
            </a:r>
          </a:p>
        </p:txBody>
      </p:sp>
      <p:pic>
        <p:nvPicPr>
          <p:cNvPr id="9" name="그림 개체 틀 4">
            <a:extLst>
              <a:ext uri="{FF2B5EF4-FFF2-40B4-BE49-F238E27FC236}">
                <a16:creationId xmlns:a16="http://schemas.microsoft.com/office/drawing/2014/main" id="{9B72D01B-DBD9-7AD3-0989-4F64A1AC88DF}"/>
              </a:ext>
            </a:extLst>
          </p:cNvPr>
          <p:cNvPicPr>
            <a:picLocks noChangeAspect="1"/>
          </p:cNvPicPr>
          <p:nvPr/>
        </p:nvPicPr>
        <p:blipFill>
          <a:blip r:embed="rId3"/>
          <a:srcRect l="3396" t="37541" r="3378" b="45820"/>
          <a:stretch/>
        </p:blipFill>
        <p:spPr>
          <a:xfrm rot="10800000">
            <a:off x="412953" y="1292641"/>
            <a:ext cx="11366093" cy="1351833"/>
          </a:xfrm>
          <a:prstGeom prst="rect">
            <a:avLst/>
          </a:prstGeom>
          <a:ln w="12700">
            <a:solidFill>
              <a:srgbClr val="990000"/>
            </a:solidFill>
          </a:ln>
        </p:spPr>
      </p:pic>
    </p:spTree>
    <p:extLst>
      <p:ext uri="{BB962C8B-B14F-4D97-AF65-F5344CB8AC3E}">
        <p14:creationId xmlns:p14="http://schemas.microsoft.com/office/powerpoint/2010/main" val="3683706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CC855-E842-0003-3365-6476C6589E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2E5FAE-3A1A-FEFC-ECB0-4A73E223ACC9}"/>
              </a:ext>
            </a:extLst>
          </p:cNvPr>
          <p:cNvSpPr>
            <a:spLocks noGrp="1"/>
          </p:cNvSpPr>
          <p:nvPr>
            <p:ph type="title"/>
          </p:nvPr>
        </p:nvSpPr>
        <p:spPr>
          <a:xfrm>
            <a:off x="334297" y="117987"/>
            <a:ext cx="11444748" cy="953729"/>
          </a:xfrm>
        </p:spPr>
        <p:txBody>
          <a:bodyPr>
            <a:normAutofit/>
          </a:bodyPr>
          <a:lstStyle/>
          <a:p>
            <a:r>
              <a:rPr lang="en-US" altLang="zh-CN" sz="2800" dirty="0">
                <a:latin typeface="Cambria" panose="02040503050406030204" pitchFamily="18" charset="0"/>
              </a:rPr>
              <a:t>MIP Optimization Model: Overview and Purpose</a:t>
            </a:r>
            <a:endParaRPr lang="zh-CN" altLang="en-US" sz="2800" dirty="0">
              <a:latin typeface="Cambria" panose="02040503050406030204" pitchFamily="18" charset="0"/>
            </a:endParaRPr>
          </a:p>
        </p:txBody>
      </p:sp>
      <p:cxnSp>
        <p:nvCxnSpPr>
          <p:cNvPr id="5" name="Straight Connector 4">
            <a:extLst>
              <a:ext uri="{FF2B5EF4-FFF2-40B4-BE49-F238E27FC236}">
                <a16:creationId xmlns:a16="http://schemas.microsoft.com/office/drawing/2014/main" id="{BAA5ACCC-7B22-F1E7-4616-566501DE1AA7}"/>
              </a:ext>
            </a:extLst>
          </p:cNvPr>
          <p:cNvCxnSpPr/>
          <p:nvPr/>
        </p:nvCxnSpPr>
        <p:spPr>
          <a:xfrm>
            <a:off x="0" y="1101213"/>
            <a:ext cx="11779045" cy="0"/>
          </a:xfrm>
          <a:prstGeom prst="line">
            <a:avLst/>
          </a:prstGeom>
          <a:ln w="57150">
            <a:solidFill>
              <a:srgbClr val="C4223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ABAD3C1-948D-AB0D-B10F-DFF2640833A5}"/>
              </a:ext>
            </a:extLst>
          </p:cNvPr>
          <p:cNvSpPr txBox="1"/>
          <p:nvPr/>
        </p:nvSpPr>
        <p:spPr>
          <a:xfrm flipH="1">
            <a:off x="3918855" y="1301677"/>
            <a:ext cx="7860189" cy="4585871"/>
          </a:xfrm>
          <a:prstGeom prst="rect">
            <a:avLst/>
          </a:prstGeom>
          <a:noFill/>
        </p:spPr>
        <p:txBody>
          <a:bodyPr wrap="square" rtlCol="0">
            <a:spAutoFit/>
          </a:bodyPr>
          <a:lstStyle/>
          <a:p>
            <a:r>
              <a:rPr lang="en-US" altLang="zh-CN" sz="2000" b="1" dirty="0">
                <a:latin typeface="Cambria" panose="02040503050406030204" pitchFamily="18" charset="0"/>
                <a:ea typeface="Cambria" panose="02040503050406030204" pitchFamily="18" charset="0"/>
              </a:rPr>
              <a:t>What the Model Accomplishes?</a:t>
            </a:r>
          </a:p>
          <a:p>
            <a:r>
              <a:rPr lang="en-US" altLang="zh-CN" dirty="0">
                <a:latin typeface="Cambria" panose="02040503050406030204" pitchFamily="18" charset="0"/>
                <a:ea typeface="Cambria" panose="02040503050406030204" pitchFamily="18" charset="0"/>
              </a:rPr>
              <a:t>The MIP model optimizes the selection of 31 products (one for each day of an Advent Calendar) from a predefined list of Chanel makeups, minimizing cost of products.</a:t>
            </a:r>
          </a:p>
          <a:p>
            <a:r>
              <a:rPr lang="en-US" altLang="zh-CN" dirty="0">
                <a:latin typeface="Cambria" panose="02040503050406030204" pitchFamily="18" charset="0"/>
                <a:ea typeface="Cambria" panose="02040503050406030204" pitchFamily="18" charset="0"/>
              </a:rPr>
              <a:t>For a single advent calendar, the model provides details including box number, items, categories, product prices, and the minimum advent calendar price.</a:t>
            </a:r>
          </a:p>
          <a:p>
            <a:r>
              <a:rPr lang="en-US" altLang="zh-CN" dirty="0">
                <a:latin typeface="Cambria" panose="02040503050406030204" pitchFamily="18" charset="0"/>
                <a:ea typeface="Cambria" panose="02040503050406030204" pitchFamily="18" charset="0"/>
              </a:rPr>
              <a:t>For bulk production, the model summarizes the results by showing product counts per category and the advent calendar’s minimum total price.</a:t>
            </a:r>
          </a:p>
          <a:p>
            <a:endParaRPr lang="en-US" altLang="zh-CN" dirty="0">
              <a:highlight>
                <a:srgbClr val="FFFF00"/>
              </a:highlight>
              <a:latin typeface="Cambria" panose="02040503050406030204" pitchFamily="18" charset="0"/>
              <a:ea typeface="Cambria" panose="02040503050406030204" pitchFamily="18" charset="0"/>
            </a:endParaRPr>
          </a:p>
          <a:p>
            <a:r>
              <a:rPr lang="en-US" altLang="zh-CN" sz="2000" b="1" dirty="0">
                <a:latin typeface="Cambria" panose="02040503050406030204" pitchFamily="18" charset="0"/>
                <a:ea typeface="Cambria" panose="02040503050406030204" pitchFamily="18" charset="0"/>
              </a:rPr>
              <a:t>Who are the Target Audiences?</a:t>
            </a:r>
          </a:p>
          <a:p>
            <a:r>
              <a:rPr lang="en-US" altLang="zh-CN" b="1" dirty="0">
                <a:latin typeface="Cambria" panose="02040503050406030204" pitchFamily="18" charset="0"/>
                <a:ea typeface="Cambria" panose="02040503050406030204" pitchFamily="18" charset="0"/>
              </a:rPr>
              <a:t>Luxury Beauty Brands &amp; Retailers</a:t>
            </a:r>
            <a:r>
              <a:rPr lang="en-US" altLang="zh-CN" dirty="0">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altLang="zh-CN" dirty="0">
                <a:latin typeface="Cambria" panose="02040503050406030204" pitchFamily="18" charset="0"/>
                <a:ea typeface="Cambria" panose="02040503050406030204" pitchFamily="18" charset="0"/>
              </a:rPr>
              <a:t>Use this model to design their Advent Calendars.</a:t>
            </a:r>
          </a:p>
          <a:p>
            <a:r>
              <a:rPr lang="en-US" altLang="zh-CN" b="1" dirty="0">
                <a:latin typeface="Cambria" panose="02040503050406030204" pitchFamily="18" charset="0"/>
                <a:ea typeface="Cambria" panose="02040503050406030204" pitchFamily="18" charset="0"/>
              </a:rPr>
              <a:t>Product Managers and Marketers</a:t>
            </a:r>
            <a:r>
              <a:rPr lang="en-US" altLang="zh-CN" dirty="0">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altLang="zh-CN" dirty="0">
                <a:latin typeface="Cambria" panose="02040503050406030204" pitchFamily="18" charset="0"/>
                <a:ea typeface="Cambria" panose="02040503050406030204" pitchFamily="18" charset="0"/>
              </a:rPr>
              <a:t>Promote niche or lesser-known items in an engaging way.</a:t>
            </a:r>
          </a:p>
          <a:p>
            <a:r>
              <a:rPr lang="en-US" altLang="zh-CN" b="1" dirty="0">
                <a:latin typeface="Cambria" panose="02040503050406030204" pitchFamily="18" charset="0"/>
                <a:ea typeface="Cambria" panose="02040503050406030204" pitchFamily="18" charset="0"/>
              </a:rPr>
              <a:t>Operations and Supply Chain Teams</a:t>
            </a:r>
            <a:r>
              <a:rPr lang="en-US" altLang="zh-CN" dirty="0">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altLang="zh-CN" dirty="0">
                <a:latin typeface="Cambria" panose="02040503050406030204" pitchFamily="18" charset="0"/>
                <a:ea typeface="Cambria" panose="02040503050406030204" pitchFamily="18" charset="0"/>
              </a:rPr>
              <a:t>Ensure efficient resource allocation within inventory and cost constraints.</a:t>
            </a:r>
          </a:p>
        </p:txBody>
      </p:sp>
      <p:pic>
        <p:nvPicPr>
          <p:cNvPr id="5126" name="Picture 6" descr="Festive Beauty Favourites (WishWishWish)">
            <a:extLst>
              <a:ext uri="{FF2B5EF4-FFF2-40B4-BE49-F238E27FC236}">
                <a16:creationId xmlns:a16="http://schemas.microsoft.com/office/drawing/2014/main" id="{6DDAB7A8-5822-5751-39CD-C8A6AA0FB69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628" r="5562"/>
          <a:stretch/>
        </p:blipFill>
        <p:spPr bwMode="auto">
          <a:xfrm>
            <a:off x="412955" y="1301677"/>
            <a:ext cx="3277302" cy="5279362"/>
          </a:xfrm>
          <a:prstGeom prst="flowChartDelay">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598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8EFBF4-A94D-95E5-78C7-E2431A66D9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4543EF-A7BB-9A64-E98F-FABD293975B1}"/>
              </a:ext>
            </a:extLst>
          </p:cNvPr>
          <p:cNvSpPr>
            <a:spLocks noGrp="1"/>
          </p:cNvSpPr>
          <p:nvPr>
            <p:ph type="title"/>
          </p:nvPr>
        </p:nvSpPr>
        <p:spPr>
          <a:xfrm>
            <a:off x="334297" y="117987"/>
            <a:ext cx="11444748" cy="953729"/>
          </a:xfrm>
        </p:spPr>
        <p:txBody>
          <a:bodyPr>
            <a:normAutofit/>
          </a:bodyPr>
          <a:lstStyle/>
          <a:p>
            <a:r>
              <a:rPr lang="en-US" altLang="zh-CN" sz="2800" dirty="0">
                <a:latin typeface="Cambria" panose="02040503050406030204" pitchFamily="18" charset="0"/>
              </a:rPr>
              <a:t>MIP Optimization Model: Overview and Purpose</a:t>
            </a:r>
            <a:endParaRPr lang="zh-CN" altLang="en-US" sz="2800" dirty="0">
              <a:latin typeface="Cambria" panose="02040503050406030204" pitchFamily="18" charset="0"/>
            </a:endParaRPr>
          </a:p>
        </p:txBody>
      </p:sp>
      <p:cxnSp>
        <p:nvCxnSpPr>
          <p:cNvPr id="5" name="Straight Connector 4">
            <a:extLst>
              <a:ext uri="{FF2B5EF4-FFF2-40B4-BE49-F238E27FC236}">
                <a16:creationId xmlns:a16="http://schemas.microsoft.com/office/drawing/2014/main" id="{DA8F06AD-612A-8628-87D6-89C3340AF451}"/>
              </a:ext>
            </a:extLst>
          </p:cNvPr>
          <p:cNvCxnSpPr/>
          <p:nvPr/>
        </p:nvCxnSpPr>
        <p:spPr>
          <a:xfrm>
            <a:off x="0" y="1101213"/>
            <a:ext cx="11779045" cy="0"/>
          </a:xfrm>
          <a:prstGeom prst="line">
            <a:avLst/>
          </a:prstGeom>
          <a:ln w="57150">
            <a:solidFill>
              <a:srgbClr val="C42238"/>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E1F91DFB-AF93-ACD7-B222-D192629AE6DD}"/>
              </a:ext>
            </a:extLst>
          </p:cNvPr>
          <p:cNvSpPr txBox="1"/>
          <p:nvPr/>
        </p:nvSpPr>
        <p:spPr>
          <a:xfrm>
            <a:off x="334297" y="1424302"/>
            <a:ext cx="7557846" cy="3508653"/>
          </a:xfrm>
          <a:prstGeom prst="rect">
            <a:avLst/>
          </a:prstGeom>
          <a:noFill/>
        </p:spPr>
        <p:txBody>
          <a:bodyPr wrap="square">
            <a:spAutoFit/>
          </a:bodyPr>
          <a:lstStyle/>
          <a:p>
            <a:r>
              <a:rPr lang="en-US" altLang="zh-CN" sz="2400" b="1" dirty="0">
                <a:latin typeface="Cambria" panose="02040503050406030204" pitchFamily="18" charset="0"/>
                <a:ea typeface="Cambria" panose="02040503050406030204" pitchFamily="18" charset="0"/>
              </a:rPr>
              <a:t>Why is the Model Valuable?</a:t>
            </a:r>
          </a:p>
          <a:p>
            <a:r>
              <a:rPr lang="en-US" altLang="zh-CN" sz="2000" b="1" dirty="0">
                <a:latin typeface="Cambria" panose="02040503050406030204" pitchFamily="18" charset="0"/>
                <a:ea typeface="Cambria" panose="02040503050406030204" pitchFamily="18" charset="0"/>
              </a:rPr>
              <a:t>Cost Efficiency</a:t>
            </a:r>
            <a:r>
              <a:rPr lang="en-US" altLang="zh-CN" sz="2000" dirty="0">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altLang="zh-CN" sz="2000" dirty="0">
                <a:latin typeface="Cambria" panose="02040503050406030204" pitchFamily="18" charset="0"/>
                <a:ea typeface="Cambria" panose="02040503050406030204" pitchFamily="18" charset="0"/>
              </a:rPr>
              <a:t>Minimizes costs while maintaining quality and variety.</a:t>
            </a:r>
          </a:p>
          <a:p>
            <a:r>
              <a:rPr lang="en-US" altLang="zh-CN" sz="2000" b="1" dirty="0">
                <a:latin typeface="Cambria" panose="02040503050406030204" pitchFamily="18" charset="0"/>
                <a:ea typeface="Cambria" panose="02040503050406030204" pitchFamily="18" charset="0"/>
              </a:rPr>
              <a:t>Product Diversity</a:t>
            </a:r>
            <a:r>
              <a:rPr lang="en-US" altLang="zh-CN" sz="2000" dirty="0">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altLang="zh-CN" sz="2000" dirty="0">
                <a:latin typeface="Cambria" panose="02040503050406030204" pitchFamily="18" charset="0"/>
                <a:ea typeface="Cambria" panose="02040503050406030204" pitchFamily="18" charset="0"/>
              </a:rPr>
              <a:t>Prevents dominance of any product type, enhancing customer satisfaction.</a:t>
            </a:r>
          </a:p>
          <a:p>
            <a:r>
              <a:rPr lang="en-US" altLang="zh-CN" sz="2000" b="1" dirty="0">
                <a:latin typeface="Cambria" panose="02040503050406030204" pitchFamily="18" charset="0"/>
                <a:ea typeface="Cambria" panose="02040503050406030204" pitchFamily="18" charset="0"/>
              </a:rPr>
              <a:t>Promotion of Niche Products</a:t>
            </a:r>
            <a:r>
              <a:rPr lang="en-US" altLang="zh-CN" sz="2000" dirty="0">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altLang="zh-CN" sz="2000" dirty="0">
                <a:latin typeface="Cambria" panose="02040503050406030204" pitchFamily="18" charset="0"/>
                <a:ea typeface="Cambria" panose="02040503050406030204" pitchFamily="18" charset="0"/>
              </a:rPr>
              <a:t>Highlights lesser-known products to drive future sales.</a:t>
            </a:r>
          </a:p>
          <a:p>
            <a:r>
              <a:rPr lang="en-US" altLang="zh-CN" sz="2000" b="1" dirty="0">
                <a:latin typeface="Cambria" panose="02040503050406030204" pitchFamily="18" charset="0"/>
                <a:ea typeface="Cambria" panose="02040503050406030204" pitchFamily="18" charset="0"/>
              </a:rPr>
              <a:t>Scalability</a:t>
            </a:r>
            <a:r>
              <a:rPr lang="en-US" altLang="zh-CN" sz="2000" dirty="0">
                <a:latin typeface="Cambria" panose="02040503050406030204" pitchFamily="18" charset="0"/>
                <a:ea typeface="Cambria" panose="02040503050406030204" pitchFamily="18" charset="0"/>
              </a:rPr>
              <a:t>:</a:t>
            </a:r>
          </a:p>
          <a:p>
            <a:pPr marL="285750" indent="-285750">
              <a:buFont typeface="Arial" panose="020B0604020202020204" pitchFamily="34" charset="0"/>
              <a:buChar char="•"/>
            </a:pPr>
            <a:r>
              <a:rPr lang="en-US" altLang="zh-CN" sz="2000" dirty="0">
                <a:latin typeface="Cambria" panose="02040503050406030204" pitchFamily="18" charset="0"/>
                <a:ea typeface="Cambria" panose="02040503050406030204" pitchFamily="18" charset="0"/>
              </a:rPr>
              <a:t>Adaptable to other products and production.</a:t>
            </a:r>
          </a:p>
          <a:p>
            <a:r>
              <a:rPr lang="en-US" altLang="zh-CN" sz="2000" dirty="0">
                <a:latin typeface="Cambria" panose="02040503050406030204" pitchFamily="18" charset="0"/>
                <a:ea typeface="Cambria" panose="02040503050406030204" pitchFamily="18" charset="0"/>
              </a:rPr>
              <a:t>      e.g. Seasonal Gift Boxes</a:t>
            </a:r>
          </a:p>
        </p:txBody>
      </p:sp>
      <p:pic>
        <p:nvPicPr>
          <p:cNvPr id="3" name="그림 개체 틀 5">
            <a:extLst>
              <a:ext uri="{FF2B5EF4-FFF2-40B4-BE49-F238E27FC236}">
                <a16:creationId xmlns:a16="http://schemas.microsoft.com/office/drawing/2014/main" id="{65C171B4-ABB9-0A46-1230-7AE3A325A166}"/>
              </a:ext>
            </a:extLst>
          </p:cNvPr>
          <p:cNvPicPr>
            <a:picLocks noChangeAspect="1"/>
          </p:cNvPicPr>
          <p:nvPr/>
        </p:nvPicPr>
        <p:blipFill>
          <a:blip r:embed="rId3"/>
          <a:srcRect l="20475" t="8984" r="5908" b="13175"/>
          <a:stretch/>
        </p:blipFill>
        <p:spPr>
          <a:xfrm rot="5400000" flipH="1">
            <a:off x="7505222" y="2246246"/>
            <a:ext cx="4969563" cy="3578080"/>
          </a:xfrm>
          <a:prstGeom prst="flowChartDelay">
            <a:avLst/>
          </a:prstGeom>
        </p:spPr>
      </p:pic>
      <p:sp>
        <p:nvSpPr>
          <p:cNvPr id="4" name="Flowchart: Delay 3">
            <a:extLst>
              <a:ext uri="{FF2B5EF4-FFF2-40B4-BE49-F238E27FC236}">
                <a16:creationId xmlns:a16="http://schemas.microsoft.com/office/drawing/2014/main" id="{8460E8CB-39C0-4064-D7AC-B51B4D89F28F}"/>
              </a:ext>
            </a:extLst>
          </p:cNvPr>
          <p:cNvSpPr/>
          <p:nvPr/>
        </p:nvSpPr>
        <p:spPr>
          <a:xfrm rot="16200000">
            <a:off x="7505227" y="2246237"/>
            <a:ext cx="4969557" cy="3578079"/>
          </a:xfrm>
          <a:prstGeom prst="flowChartDelay">
            <a:avLst/>
          </a:prstGeom>
          <a:noFill/>
          <a:ln w="28575">
            <a:solidFill>
              <a:srgbClr val="99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직사각형 6">
            <a:extLst>
              <a:ext uri="{FF2B5EF4-FFF2-40B4-BE49-F238E27FC236}">
                <a16:creationId xmlns:a16="http://schemas.microsoft.com/office/drawing/2014/main" id="{A1525FCE-2338-87A2-8FA4-EA9DD264A435}"/>
              </a:ext>
            </a:extLst>
          </p:cNvPr>
          <p:cNvSpPr/>
          <p:nvPr/>
        </p:nvSpPr>
        <p:spPr>
          <a:xfrm>
            <a:off x="6056671" y="5256043"/>
            <a:ext cx="5152663" cy="725347"/>
          </a:xfrm>
          <a:prstGeom prst="rect">
            <a:avLst/>
          </a:prstGeom>
          <a:solidFill>
            <a:srgbClr val="AF0A00">
              <a:lumMod val="7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en-US" altLang="en-US" sz="1800" b="0" i="0" u="none" strike="noStrike" kern="0" cap="none" spc="0" normalizeH="0" baseline="0" noProof="0">
              <a:ln>
                <a:noFill/>
              </a:ln>
              <a:solidFill>
                <a:srgbClr val="FFFFFF"/>
              </a:solidFill>
              <a:effectLst/>
              <a:uLnTx/>
              <a:uFillTx/>
              <a:latin typeface="Calibri"/>
              <a:ea typeface="맑은 고딕"/>
              <a:cs typeface="Arial"/>
            </a:endParaRPr>
          </a:p>
        </p:txBody>
      </p:sp>
      <p:sp>
        <p:nvSpPr>
          <p:cNvPr id="7" name="TextBox 6">
            <a:extLst>
              <a:ext uri="{FF2B5EF4-FFF2-40B4-BE49-F238E27FC236}">
                <a16:creationId xmlns:a16="http://schemas.microsoft.com/office/drawing/2014/main" id="{FA9DCADA-5E4D-CED1-4E1D-7DA537289341}"/>
              </a:ext>
            </a:extLst>
          </p:cNvPr>
          <p:cNvSpPr txBox="1"/>
          <p:nvPr/>
        </p:nvSpPr>
        <p:spPr>
          <a:xfrm>
            <a:off x="7007582" y="5387883"/>
            <a:ext cx="3578081" cy="461665"/>
          </a:xfrm>
          <a:prstGeom prst="rect">
            <a:avLst/>
          </a:prstGeom>
          <a:noFill/>
        </p:spPr>
        <p:txBody>
          <a:bodyPr wrap="square" rtlCol="0">
            <a:spAutoFit/>
          </a:bodyPr>
          <a:lstStyle/>
          <a:p>
            <a:pPr algn="ctr"/>
            <a:r>
              <a:rPr kumimoji="1" lang="en-US" altLang="en-US" sz="2400" dirty="0">
                <a:solidFill>
                  <a:srgbClr val="501316">
                    <a:lumMod val="25000"/>
                    <a:lumOff val="75000"/>
                  </a:srgbClr>
                </a:solidFill>
                <a:latin typeface="Kiona"/>
                <a:ea typeface="맑은 고딕"/>
                <a:cs typeface="Arial"/>
              </a:rPr>
              <a:t>Best Beauty: </a:t>
            </a:r>
            <a:r>
              <a:rPr kumimoji="1" lang="en-US" altLang="en-US" sz="2400" dirty="0">
                <a:solidFill>
                  <a:srgbClr val="501316">
                    <a:lumMod val="10000"/>
                    <a:lumOff val="90000"/>
                  </a:srgbClr>
                </a:solidFill>
                <a:latin typeface="Kiona"/>
                <a:ea typeface="맑은 고딕"/>
                <a:cs typeface="Arial"/>
              </a:rPr>
              <a:t>Lipsticks</a:t>
            </a:r>
          </a:p>
        </p:txBody>
      </p:sp>
    </p:spTree>
    <p:extLst>
      <p:ext uri="{BB962C8B-B14F-4D97-AF65-F5344CB8AC3E}">
        <p14:creationId xmlns:p14="http://schemas.microsoft.com/office/powerpoint/2010/main" val="1843390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C7F245-E7D3-52FE-1C3D-D79F43CA37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A68EDB-88A2-D973-D43A-EA3D02E6BD91}"/>
              </a:ext>
            </a:extLst>
          </p:cNvPr>
          <p:cNvSpPr>
            <a:spLocks noGrp="1"/>
          </p:cNvSpPr>
          <p:nvPr>
            <p:ph type="title"/>
          </p:nvPr>
        </p:nvSpPr>
        <p:spPr>
          <a:xfrm>
            <a:off x="334297" y="117987"/>
            <a:ext cx="11444748" cy="953729"/>
          </a:xfrm>
        </p:spPr>
        <p:txBody>
          <a:bodyPr>
            <a:normAutofit/>
          </a:bodyPr>
          <a:lstStyle/>
          <a:p>
            <a:r>
              <a:rPr lang="en-US" altLang="zh-CN" sz="2800" dirty="0">
                <a:latin typeface="Cambria" panose="02040503050406030204" pitchFamily="18" charset="0"/>
                <a:ea typeface="Cambria" panose="02040503050406030204" pitchFamily="18" charset="0"/>
              </a:rPr>
              <a:t>Data Visualization</a:t>
            </a:r>
            <a:endParaRPr lang="zh-CN" altLang="en-US" sz="2800" dirty="0">
              <a:latin typeface="Cambria" panose="02040503050406030204" pitchFamily="18" charset="0"/>
            </a:endParaRPr>
          </a:p>
        </p:txBody>
      </p:sp>
      <p:cxnSp>
        <p:nvCxnSpPr>
          <p:cNvPr id="5" name="Straight Connector 4">
            <a:extLst>
              <a:ext uri="{FF2B5EF4-FFF2-40B4-BE49-F238E27FC236}">
                <a16:creationId xmlns:a16="http://schemas.microsoft.com/office/drawing/2014/main" id="{B84EF0C2-4285-8763-2D3C-9A5F3FDF1550}"/>
              </a:ext>
            </a:extLst>
          </p:cNvPr>
          <p:cNvCxnSpPr/>
          <p:nvPr/>
        </p:nvCxnSpPr>
        <p:spPr>
          <a:xfrm>
            <a:off x="0" y="1101213"/>
            <a:ext cx="11779045" cy="0"/>
          </a:xfrm>
          <a:prstGeom prst="line">
            <a:avLst/>
          </a:prstGeom>
          <a:ln w="57150">
            <a:solidFill>
              <a:srgbClr val="C42238"/>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433D339D-7EB1-D51F-5FD3-33E92C745FB9}"/>
              </a:ext>
            </a:extLst>
          </p:cNvPr>
          <p:cNvPicPr>
            <a:picLocks noChangeAspect="1"/>
          </p:cNvPicPr>
          <p:nvPr/>
        </p:nvPicPr>
        <p:blipFill>
          <a:blip r:embed="rId3"/>
          <a:stretch>
            <a:fillRect/>
          </a:stretch>
        </p:blipFill>
        <p:spPr>
          <a:xfrm>
            <a:off x="1766435" y="3002747"/>
            <a:ext cx="8659130" cy="3855253"/>
          </a:xfrm>
          <a:prstGeom prst="rect">
            <a:avLst/>
          </a:prstGeom>
        </p:spPr>
      </p:pic>
      <p:sp>
        <p:nvSpPr>
          <p:cNvPr id="9" name="TextBox 8">
            <a:extLst>
              <a:ext uri="{FF2B5EF4-FFF2-40B4-BE49-F238E27FC236}">
                <a16:creationId xmlns:a16="http://schemas.microsoft.com/office/drawing/2014/main" id="{9CC57EB7-D8A3-ACC2-5EB4-231482FB58BE}"/>
              </a:ext>
            </a:extLst>
          </p:cNvPr>
          <p:cNvSpPr txBox="1"/>
          <p:nvPr/>
        </p:nvSpPr>
        <p:spPr>
          <a:xfrm>
            <a:off x="334297" y="1286223"/>
            <a:ext cx="11444748" cy="1754326"/>
          </a:xfrm>
          <a:prstGeom prst="rect">
            <a:avLst/>
          </a:prstGeom>
          <a:noFill/>
        </p:spPr>
        <p:txBody>
          <a:bodyPr wrap="square" rtlCol="0">
            <a:spAutoFit/>
          </a:bodyPr>
          <a:lstStyle/>
          <a:p>
            <a:r>
              <a:rPr lang="en-US" altLang="zh-CN" b="1" dirty="0">
                <a:latin typeface="Cambria" panose="02040503050406030204" pitchFamily="18" charset="0"/>
                <a:ea typeface="Cambria" panose="02040503050406030204" pitchFamily="18" charset="0"/>
              </a:rPr>
              <a:t>Strategic Category Management for Advent Calendar</a:t>
            </a:r>
          </a:p>
          <a:p>
            <a:r>
              <a:rPr lang="en-US" altLang="zh-CN" dirty="0">
                <a:latin typeface="Cambria" panose="02040503050406030204" pitchFamily="18" charset="0"/>
                <a:ea typeface="Cambria" panose="02040503050406030204" pitchFamily="18" charset="0"/>
              </a:rPr>
              <a:t>By strategically positioning premium products like Serums ($400-675) and Fragrances ($145-305) on special dates (e.g. beginning or end of the month) of the advent calendar, Chanel can maximize customer anticipation and perceived value.</a:t>
            </a:r>
          </a:p>
          <a:p>
            <a:r>
              <a:rPr lang="en-US" altLang="zh-CN" dirty="0">
                <a:latin typeface="Cambria" panose="02040503050406030204" pitchFamily="18" charset="0"/>
                <a:ea typeface="Cambria" panose="02040503050406030204" pitchFamily="18" charset="0"/>
              </a:rPr>
              <a:t>Chanel can place high-margin categories in to the advent calendar like Serums and Fragrance for premium offerings while using Lip products and Eyeliner for cost-effective options.</a:t>
            </a:r>
          </a:p>
        </p:txBody>
      </p:sp>
    </p:spTree>
    <p:extLst>
      <p:ext uri="{BB962C8B-B14F-4D97-AF65-F5344CB8AC3E}">
        <p14:creationId xmlns:p14="http://schemas.microsoft.com/office/powerpoint/2010/main" val="2037129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C0071A-C376-7D0B-51F0-439C63BAC6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0CBA3D-5D08-227F-13CB-B2798D494EC8}"/>
              </a:ext>
            </a:extLst>
          </p:cNvPr>
          <p:cNvSpPr>
            <a:spLocks noGrp="1"/>
          </p:cNvSpPr>
          <p:nvPr>
            <p:ph type="title"/>
          </p:nvPr>
        </p:nvSpPr>
        <p:spPr>
          <a:xfrm>
            <a:off x="334297" y="117987"/>
            <a:ext cx="11444748" cy="953729"/>
          </a:xfrm>
        </p:spPr>
        <p:txBody>
          <a:bodyPr>
            <a:normAutofit/>
          </a:bodyPr>
          <a:lstStyle/>
          <a:p>
            <a:r>
              <a:rPr lang="en-US" altLang="zh-CN" sz="2800" dirty="0">
                <a:latin typeface="Cambria" panose="02040503050406030204" pitchFamily="18" charset="0"/>
                <a:ea typeface="Cambria" panose="02040503050406030204" pitchFamily="18" charset="0"/>
              </a:rPr>
              <a:t>Additional Research: Interactive Inventory Management Interface for Optimization Model Refinement</a:t>
            </a:r>
            <a:endParaRPr lang="zh-CN" altLang="en-US" sz="2800" dirty="0">
              <a:latin typeface="Cambria" panose="02040503050406030204" pitchFamily="18" charset="0"/>
            </a:endParaRPr>
          </a:p>
        </p:txBody>
      </p:sp>
      <p:cxnSp>
        <p:nvCxnSpPr>
          <p:cNvPr id="5" name="Straight Connector 4">
            <a:extLst>
              <a:ext uri="{FF2B5EF4-FFF2-40B4-BE49-F238E27FC236}">
                <a16:creationId xmlns:a16="http://schemas.microsoft.com/office/drawing/2014/main" id="{A47F5D21-13CF-4CD5-41AA-6278963E7CF9}"/>
              </a:ext>
            </a:extLst>
          </p:cNvPr>
          <p:cNvCxnSpPr/>
          <p:nvPr/>
        </p:nvCxnSpPr>
        <p:spPr>
          <a:xfrm>
            <a:off x="0" y="1101213"/>
            <a:ext cx="11779045" cy="0"/>
          </a:xfrm>
          <a:prstGeom prst="line">
            <a:avLst/>
          </a:prstGeom>
          <a:ln w="57150">
            <a:solidFill>
              <a:srgbClr val="C42238"/>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326E9720-D397-D2B7-F936-ADA4FE3C9A15}"/>
              </a:ext>
            </a:extLst>
          </p:cNvPr>
          <p:cNvPicPr>
            <a:picLocks noChangeAspect="1"/>
          </p:cNvPicPr>
          <p:nvPr/>
        </p:nvPicPr>
        <p:blipFill>
          <a:blip r:embed="rId3"/>
          <a:stretch>
            <a:fillRect/>
          </a:stretch>
        </p:blipFill>
        <p:spPr>
          <a:xfrm>
            <a:off x="0" y="3029061"/>
            <a:ext cx="9296399" cy="3828939"/>
          </a:xfrm>
          <a:prstGeom prst="rect">
            <a:avLst/>
          </a:prstGeom>
          <a:ln w="19050">
            <a:solidFill>
              <a:srgbClr val="990000"/>
            </a:solidFill>
          </a:ln>
        </p:spPr>
      </p:pic>
      <p:pic>
        <p:nvPicPr>
          <p:cNvPr id="11" name="Picture 10">
            <a:extLst>
              <a:ext uri="{FF2B5EF4-FFF2-40B4-BE49-F238E27FC236}">
                <a16:creationId xmlns:a16="http://schemas.microsoft.com/office/drawing/2014/main" id="{7B5F06FD-FDF0-A6BD-8F79-C08D407F597E}"/>
              </a:ext>
            </a:extLst>
          </p:cNvPr>
          <p:cNvPicPr>
            <a:picLocks noChangeAspect="1"/>
          </p:cNvPicPr>
          <p:nvPr/>
        </p:nvPicPr>
        <p:blipFill>
          <a:blip r:embed="rId4"/>
          <a:stretch>
            <a:fillRect/>
          </a:stretch>
        </p:blipFill>
        <p:spPr>
          <a:xfrm>
            <a:off x="9296399" y="3029061"/>
            <a:ext cx="2895601" cy="3828939"/>
          </a:xfrm>
          <a:prstGeom prst="rect">
            <a:avLst/>
          </a:prstGeom>
          <a:ln w="19050">
            <a:solidFill>
              <a:srgbClr val="990000"/>
            </a:solidFill>
          </a:ln>
        </p:spPr>
      </p:pic>
      <p:sp>
        <p:nvSpPr>
          <p:cNvPr id="12" name="TextBox 11">
            <a:extLst>
              <a:ext uri="{FF2B5EF4-FFF2-40B4-BE49-F238E27FC236}">
                <a16:creationId xmlns:a16="http://schemas.microsoft.com/office/drawing/2014/main" id="{0836C8A6-10B9-D88F-8C2F-82A91B9BAE28}"/>
              </a:ext>
            </a:extLst>
          </p:cNvPr>
          <p:cNvSpPr txBox="1"/>
          <p:nvPr/>
        </p:nvSpPr>
        <p:spPr>
          <a:xfrm>
            <a:off x="334297" y="1326473"/>
            <a:ext cx="11444748" cy="1477328"/>
          </a:xfrm>
          <a:prstGeom prst="rect">
            <a:avLst/>
          </a:prstGeom>
          <a:noFill/>
        </p:spPr>
        <p:txBody>
          <a:bodyPr wrap="square" rtlCol="0">
            <a:spAutoFit/>
          </a:bodyPr>
          <a:lstStyle/>
          <a:p>
            <a:r>
              <a:rPr lang="en-US" altLang="zh-CN" dirty="0">
                <a:latin typeface="Cambria" panose="02040503050406030204" pitchFamily="18" charset="0"/>
                <a:ea typeface="Cambria" panose="02040503050406030204" pitchFamily="18" charset="0"/>
              </a:rPr>
              <a:t>We developed a streamlined interface for tracking warehouse stock levels. This interface works in conjunction with our Mixed Integer Programming (MIP) optimization model for the advent calendar product selection. While not a real-time monitoring system, it allows users to input and update current inventory levels. By maintaining visibility of available stock, we can dynamically adjust the optimization parameters, ensuring that the model's solutions remain feasible within actual warehouse capacity limitations.</a:t>
            </a:r>
          </a:p>
        </p:txBody>
      </p:sp>
    </p:spTree>
    <p:extLst>
      <p:ext uri="{BB962C8B-B14F-4D97-AF65-F5344CB8AC3E}">
        <p14:creationId xmlns:p14="http://schemas.microsoft.com/office/powerpoint/2010/main" val="2715997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F9BAC8-4933-E5AA-9B41-3A54BB6097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8EBF2E-8715-C2AE-E4C6-68BD156D1574}"/>
              </a:ext>
            </a:extLst>
          </p:cNvPr>
          <p:cNvSpPr>
            <a:spLocks noGrp="1"/>
          </p:cNvSpPr>
          <p:nvPr>
            <p:ph type="title"/>
          </p:nvPr>
        </p:nvSpPr>
        <p:spPr>
          <a:xfrm>
            <a:off x="334297" y="117987"/>
            <a:ext cx="11444748" cy="953729"/>
          </a:xfrm>
        </p:spPr>
        <p:txBody>
          <a:bodyPr>
            <a:normAutofit/>
          </a:bodyPr>
          <a:lstStyle/>
          <a:p>
            <a:r>
              <a:rPr lang="en-US" altLang="zh-CN" sz="2800" dirty="0">
                <a:latin typeface="Cambria" panose="02040503050406030204" pitchFamily="18" charset="0"/>
                <a:ea typeface="Cambria" panose="02040503050406030204" pitchFamily="18" charset="0"/>
              </a:rPr>
              <a:t>Google Colab Implementation Links</a:t>
            </a:r>
            <a:endParaRPr lang="zh-CN" altLang="en-US" sz="2800" dirty="0">
              <a:latin typeface="Cambria" panose="02040503050406030204" pitchFamily="18" charset="0"/>
            </a:endParaRPr>
          </a:p>
        </p:txBody>
      </p:sp>
      <p:cxnSp>
        <p:nvCxnSpPr>
          <p:cNvPr id="5" name="Straight Connector 4">
            <a:extLst>
              <a:ext uri="{FF2B5EF4-FFF2-40B4-BE49-F238E27FC236}">
                <a16:creationId xmlns:a16="http://schemas.microsoft.com/office/drawing/2014/main" id="{B9A6F1AB-EBC8-152F-C5ED-1075CB815626}"/>
              </a:ext>
            </a:extLst>
          </p:cNvPr>
          <p:cNvCxnSpPr/>
          <p:nvPr/>
        </p:nvCxnSpPr>
        <p:spPr>
          <a:xfrm>
            <a:off x="0" y="1101213"/>
            <a:ext cx="11779045" cy="0"/>
          </a:xfrm>
          <a:prstGeom prst="line">
            <a:avLst/>
          </a:prstGeom>
          <a:ln w="57150">
            <a:solidFill>
              <a:srgbClr val="C42238"/>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CE106B5F-9C4F-F593-0604-1070233F048A}"/>
              </a:ext>
            </a:extLst>
          </p:cNvPr>
          <p:cNvSpPr txBox="1"/>
          <p:nvPr/>
        </p:nvSpPr>
        <p:spPr>
          <a:xfrm>
            <a:off x="334297" y="1463040"/>
            <a:ext cx="9872831" cy="3231654"/>
          </a:xfrm>
          <a:prstGeom prst="rect">
            <a:avLst/>
          </a:prstGeom>
          <a:noFill/>
        </p:spPr>
        <p:txBody>
          <a:bodyPr wrap="none" rtlCol="0">
            <a:spAutoFit/>
          </a:bodyPr>
          <a:lstStyle/>
          <a:p>
            <a:r>
              <a:rPr lang="en-US" altLang="zh-CN" sz="2000" dirty="0">
                <a:latin typeface="Cambria" panose="02040503050406030204" pitchFamily="18" charset="0"/>
              </a:rPr>
              <a:t>MIP Optimization Model:</a:t>
            </a:r>
          </a:p>
          <a:p>
            <a:r>
              <a:rPr lang="en-US" altLang="zh-CN" dirty="0">
                <a:latin typeface="Cambria" panose="02040503050406030204" pitchFamily="18" charset="0"/>
                <a:ea typeface="Cambria" panose="02040503050406030204" pitchFamily="18" charset="0"/>
                <a:hlinkClick r:id="rId3"/>
              </a:rPr>
              <a:t>https://colab.research.google.com/drive/18J85iAVNn7G90iJncaO0iDtoOF_O9Vta?usp=sharing</a:t>
            </a:r>
            <a:endParaRPr lang="en-US" altLang="zh-CN" dirty="0">
              <a:latin typeface="Cambria" panose="02040503050406030204" pitchFamily="18" charset="0"/>
              <a:ea typeface="Cambria" panose="02040503050406030204" pitchFamily="18" charset="0"/>
            </a:endParaRPr>
          </a:p>
          <a:p>
            <a:endParaRPr lang="zh-CN" altLang="en-US" dirty="0"/>
          </a:p>
          <a:p>
            <a:r>
              <a:rPr lang="en-US" altLang="zh-CN" sz="2000" dirty="0">
                <a:latin typeface="Cambria" panose="02040503050406030204" pitchFamily="18" charset="0"/>
              </a:rPr>
              <a:t>Data Visualization:</a:t>
            </a:r>
          </a:p>
          <a:p>
            <a:r>
              <a:rPr lang="en-US" altLang="zh-CN" dirty="0">
                <a:latin typeface="Cambria" panose="02040503050406030204" pitchFamily="18" charset="0"/>
                <a:hlinkClick r:id="rId4"/>
              </a:rPr>
              <a:t>https://colab.research.google.com/drive/1Rcx0xvpRD497WV4yHflH29Xb5VgqHwiK?usp=sharing</a:t>
            </a:r>
            <a:endParaRPr lang="en-US" altLang="zh-CN" dirty="0">
              <a:latin typeface="Cambria" panose="02040503050406030204" pitchFamily="18" charset="0"/>
            </a:endParaRPr>
          </a:p>
          <a:p>
            <a:endParaRPr lang="en-US" altLang="zh-CN" dirty="0">
              <a:latin typeface="Cambria" panose="02040503050406030204" pitchFamily="18" charset="0"/>
            </a:endParaRPr>
          </a:p>
          <a:p>
            <a:r>
              <a:rPr lang="en-US" altLang="zh-CN" sz="2000" dirty="0">
                <a:latin typeface="Cambria" panose="02040503050406030204" pitchFamily="18" charset="0"/>
                <a:ea typeface="Cambria" panose="02040503050406030204" pitchFamily="18" charset="0"/>
              </a:rPr>
              <a:t>Interactive Inventory Management Interface:</a:t>
            </a:r>
          </a:p>
          <a:p>
            <a:r>
              <a:rPr lang="en-US" altLang="zh-CN" dirty="0">
                <a:latin typeface="Cambria" panose="02040503050406030204" pitchFamily="18" charset="0"/>
                <a:hlinkClick r:id="rId5"/>
              </a:rPr>
              <a:t>https://colab.research.google.com/drive/1f35N2ANN2MVJf5O1LjAiw_J8PYeiyx9G?usp=sharing</a:t>
            </a:r>
            <a:endParaRPr lang="en-US" altLang="zh-CN" dirty="0">
              <a:latin typeface="Cambria" panose="02040503050406030204" pitchFamily="18" charset="0"/>
            </a:endParaRPr>
          </a:p>
          <a:p>
            <a:endParaRPr lang="en-US" altLang="zh-CN" dirty="0">
              <a:latin typeface="Cambria" panose="02040503050406030204" pitchFamily="18" charset="0"/>
            </a:endParaRPr>
          </a:p>
          <a:p>
            <a:r>
              <a:rPr lang="en-US" altLang="zh-CN" sz="2000" dirty="0">
                <a:latin typeface="Cambria" panose="02040503050406030204" pitchFamily="18" charset="0"/>
              </a:rPr>
              <a:t>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Cambria" panose="02040503050406030204" pitchFamily="18" charset="0"/>
                <a:ea typeface="Cambria" panose="02040503050406030204" pitchFamily="18" charset="0"/>
              </a:rPr>
              <a:t>The data have been sourced directly from the official Chanel website.</a:t>
            </a:r>
          </a:p>
        </p:txBody>
      </p:sp>
      <p:sp>
        <p:nvSpPr>
          <p:cNvPr id="14" name="Rectangle 13">
            <a:extLst>
              <a:ext uri="{FF2B5EF4-FFF2-40B4-BE49-F238E27FC236}">
                <a16:creationId xmlns:a16="http://schemas.microsoft.com/office/drawing/2014/main" id="{951FBEC3-C100-1259-731C-D9191493A900}"/>
              </a:ext>
            </a:extLst>
          </p:cNvPr>
          <p:cNvSpPr/>
          <p:nvPr/>
        </p:nvSpPr>
        <p:spPr>
          <a:xfrm>
            <a:off x="0" y="5254727"/>
            <a:ext cx="12192000" cy="1603268"/>
          </a:xfrm>
          <a:prstGeom prst="rect">
            <a:avLst/>
          </a:prstGeom>
          <a:solidFill>
            <a:srgbClr val="99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extBox 14">
            <a:extLst>
              <a:ext uri="{FF2B5EF4-FFF2-40B4-BE49-F238E27FC236}">
                <a16:creationId xmlns:a16="http://schemas.microsoft.com/office/drawing/2014/main" id="{8A6FFA25-AF8F-3163-5CB9-224D78F91210}"/>
              </a:ext>
            </a:extLst>
          </p:cNvPr>
          <p:cNvSpPr txBox="1"/>
          <p:nvPr/>
        </p:nvSpPr>
        <p:spPr>
          <a:xfrm>
            <a:off x="1689665" y="4717397"/>
            <a:ext cx="8812669" cy="1015663"/>
          </a:xfrm>
          <a:prstGeom prst="rect">
            <a:avLst/>
          </a:prstGeom>
          <a:noFill/>
        </p:spPr>
        <p:txBody>
          <a:bodyPr wrap="none" rtlCol="0">
            <a:spAutoFit/>
          </a:bodyPr>
          <a:lstStyle/>
          <a:p>
            <a:r>
              <a:rPr lang="en-US" altLang="zh-CN" sz="6000" dirty="0">
                <a:ln w="12700">
                  <a:solidFill>
                    <a:schemeClr val="bg1"/>
                  </a:solidFill>
                </a:ln>
                <a:latin typeface="Broadway" panose="04040905080B02020502" pitchFamily="82" charset="0"/>
              </a:rPr>
              <a:t>Thanks for Watching</a:t>
            </a:r>
            <a:endParaRPr lang="zh-CN" altLang="en-US" sz="6000" dirty="0">
              <a:ln w="12700">
                <a:solidFill>
                  <a:schemeClr val="bg1"/>
                </a:solidFill>
              </a:ln>
              <a:latin typeface="Broadway" panose="04040905080B02020502" pitchFamily="82" charset="0"/>
            </a:endParaRPr>
          </a:p>
        </p:txBody>
      </p:sp>
    </p:spTree>
    <p:extLst>
      <p:ext uri="{BB962C8B-B14F-4D97-AF65-F5344CB8AC3E}">
        <p14:creationId xmlns:p14="http://schemas.microsoft.com/office/powerpoint/2010/main" val="29641812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1108</TotalTime>
  <Words>948</Words>
  <Application>Microsoft Office PowerPoint</Application>
  <PresentationFormat>Widescreen</PresentationFormat>
  <Paragraphs>117</Paragraphs>
  <Slides>9</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Kiona</vt:lpstr>
      <vt:lpstr>OPPOSans R</vt:lpstr>
      <vt:lpstr>等线</vt:lpstr>
      <vt:lpstr>等线 Light</vt:lpstr>
      <vt:lpstr>Arial</vt:lpstr>
      <vt:lpstr>Broadway</vt:lpstr>
      <vt:lpstr>Calibri</vt:lpstr>
      <vt:lpstr>Cambria</vt:lpstr>
      <vt:lpstr>Office Theme</vt:lpstr>
      <vt:lpstr>PowerPoint Presentation</vt:lpstr>
      <vt:lpstr>Global Market Survey: Customers Express Disappointment Over Chanel’s 2023 Advent Calendar Pricing</vt:lpstr>
      <vt:lpstr>Individual Advent Calendar Optimization Framework: Objective, Decision Variables, Constraints</vt:lpstr>
      <vt:lpstr>Bulk Production Advent Calendar Optimization Framework: Objective, Decision Variables, Constraints</vt:lpstr>
      <vt:lpstr>MIP Optimization Model: Overview and Purpose</vt:lpstr>
      <vt:lpstr>MIP Optimization Model: Overview and Purpose</vt:lpstr>
      <vt:lpstr>Data Visualization</vt:lpstr>
      <vt:lpstr>Additional Research: Interactive Inventory Management Interface for Optimization Model Refinement</vt:lpstr>
      <vt:lpstr>Google Colab Implementation 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YUECHEN YANG</dc:creator>
  <cp:lastModifiedBy>YUECHEN YANG</cp:lastModifiedBy>
  <cp:revision>40</cp:revision>
  <dcterms:created xsi:type="dcterms:W3CDTF">2024-12-12T04:54:29Z</dcterms:created>
  <dcterms:modified xsi:type="dcterms:W3CDTF">2024-12-17T05:32:53Z</dcterms:modified>
</cp:coreProperties>
</file>

<file path=docProps/thumbnail.jpeg>
</file>